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Economica" panose="020B060402020202020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Quattrocento Sans" panose="020B0502050000020003"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75">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e Wei Fe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D62994-89C5-4412-9DFE-0999C2B359E2}">
  <a:tblStyle styleId="{7FD62994-89C5-4412-9DFE-0999C2B359E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13" y="54"/>
      </p:cViewPr>
      <p:guideLst>
        <p:guide orient="horz" pos="97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3-12T07:24:46.285" idx="1">
    <p:pos x="0" y="0"/>
    <p:text>Change to problem statement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yennhi95zz/6-the-deployment-phase-of-the-crisp-dm-methodology-a-detailed-discussion-f802a7cb9a0f#:~:text=The%20Deployment%20phase%20of%20the%20CRISP%2DDM%20methodology%20refers%20to,used%20to%20drive%20business%20valu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f30537d12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f30537d12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b3e41be9f_8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6b3e41be9f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01191de7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01191de7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Determine Business Objectives</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Understand Customer Needs: The primary business objective is to </a:t>
            </a:r>
            <a:r>
              <a:rPr lang="en" sz="1200" b="1">
                <a:solidFill>
                  <a:srgbClr val="0D0D0D"/>
                </a:solidFill>
                <a:highlight>
                  <a:srgbClr val="FFFFFF"/>
                </a:highlight>
                <a:latin typeface="Roboto"/>
                <a:ea typeface="Roboto"/>
                <a:cs typeface="Roboto"/>
                <a:sym typeface="Roboto"/>
              </a:rPr>
              <a:t>enhance user engagement and satisfaction</a:t>
            </a:r>
            <a:r>
              <a:rPr lang="en" sz="1200">
                <a:solidFill>
                  <a:srgbClr val="0D0D0D"/>
                </a:solidFill>
                <a:highlight>
                  <a:srgbClr val="FFFFFF"/>
                </a:highlight>
                <a:latin typeface="Roboto"/>
                <a:ea typeface="Roboto"/>
                <a:cs typeface="Roboto"/>
                <a:sym typeface="Roboto"/>
              </a:rPr>
              <a:t> by providing personalized movie recommendations. This could involve understanding user preferences, viewing habits, and feedback to recommend movies that they are likely to enjoy.</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Business Success Criteria: Success can be measured by an</a:t>
            </a:r>
            <a:r>
              <a:rPr lang="en" sz="1200" b="1">
                <a:solidFill>
                  <a:srgbClr val="0D0D0D"/>
                </a:solidFill>
                <a:highlight>
                  <a:srgbClr val="FFFFFF"/>
                </a:highlight>
                <a:latin typeface="Roboto"/>
                <a:ea typeface="Roboto"/>
                <a:cs typeface="Roboto"/>
                <a:sym typeface="Roboto"/>
              </a:rPr>
              <a:t> increase in user engagement metrics</a:t>
            </a:r>
            <a:r>
              <a:rPr lang="en" sz="1200">
                <a:solidFill>
                  <a:srgbClr val="0D0D0D"/>
                </a:solidFill>
                <a:highlight>
                  <a:srgbClr val="FFFFFF"/>
                </a:highlight>
                <a:latin typeface="Roboto"/>
                <a:ea typeface="Roboto"/>
                <a:cs typeface="Roboto"/>
                <a:sym typeface="Roboto"/>
              </a:rPr>
              <a:t> such as time spent on the platform, click-through rates on recommended movies, conversion rates (e.g., from browsing to watching), and improved user retention.</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2. Assess Situation</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Resources Availability</a:t>
            </a:r>
            <a:r>
              <a:rPr lang="en" sz="1200">
                <a:solidFill>
                  <a:srgbClr val="0D0D0D"/>
                </a:solidFill>
                <a:highlight>
                  <a:srgbClr val="FFFFFF"/>
                </a:highlight>
                <a:latin typeface="Roboto"/>
                <a:ea typeface="Roboto"/>
                <a:cs typeface="Roboto"/>
                <a:sym typeface="Roboto"/>
              </a:rPr>
              <a:t>: Assess the data </a:t>
            </a:r>
            <a:r>
              <a:rPr lang="en" sz="1200" u="sng">
                <a:solidFill>
                  <a:srgbClr val="0D0D0D"/>
                </a:solidFill>
                <a:highlight>
                  <a:srgbClr val="FFFFFF"/>
                </a:highlight>
                <a:latin typeface="Roboto"/>
                <a:ea typeface="Roboto"/>
                <a:cs typeface="Roboto"/>
                <a:sym typeface="Roboto"/>
              </a:rPr>
              <a:t>available for training</a:t>
            </a:r>
            <a:r>
              <a:rPr lang="en" sz="1200">
                <a:solidFill>
                  <a:srgbClr val="0D0D0D"/>
                </a:solidFill>
                <a:highlight>
                  <a:srgbClr val="FFFFFF"/>
                </a:highlight>
                <a:latin typeface="Roboto"/>
                <a:ea typeface="Roboto"/>
                <a:cs typeface="Roboto"/>
                <a:sym typeface="Roboto"/>
              </a:rPr>
              <a:t> the recommendation system. This includes </a:t>
            </a:r>
            <a:r>
              <a:rPr lang="en" sz="1200" u="sng">
                <a:solidFill>
                  <a:srgbClr val="0D0D0D"/>
                </a:solidFill>
                <a:highlight>
                  <a:srgbClr val="FFFFFF"/>
                </a:highlight>
                <a:latin typeface="Roboto"/>
                <a:ea typeface="Roboto"/>
                <a:cs typeface="Roboto"/>
                <a:sym typeface="Roboto"/>
              </a:rPr>
              <a:t>user data</a:t>
            </a:r>
            <a:r>
              <a:rPr lang="en" sz="1200">
                <a:solidFill>
                  <a:srgbClr val="0D0D0D"/>
                </a:solidFill>
                <a:highlight>
                  <a:srgbClr val="FFFFFF"/>
                </a:highlight>
                <a:latin typeface="Roboto"/>
                <a:ea typeface="Roboto"/>
                <a:cs typeface="Roboto"/>
                <a:sym typeface="Roboto"/>
              </a:rPr>
              <a:t> (preferences, watch history), </a:t>
            </a:r>
            <a:r>
              <a:rPr lang="en" sz="1200" u="sng">
                <a:solidFill>
                  <a:srgbClr val="0D0D0D"/>
                </a:solidFill>
                <a:highlight>
                  <a:srgbClr val="FFFFFF"/>
                </a:highlight>
                <a:latin typeface="Roboto"/>
                <a:ea typeface="Roboto"/>
                <a:cs typeface="Roboto"/>
                <a:sym typeface="Roboto"/>
              </a:rPr>
              <a:t>movie metadata</a:t>
            </a:r>
            <a:r>
              <a:rPr lang="en" sz="1200">
                <a:solidFill>
                  <a:srgbClr val="0D0D0D"/>
                </a:solidFill>
                <a:highlight>
                  <a:srgbClr val="FFFFFF"/>
                </a:highlight>
                <a:latin typeface="Roboto"/>
                <a:ea typeface="Roboto"/>
                <a:cs typeface="Roboto"/>
                <a:sym typeface="Roboto"/>
              </a:rPr>
              <a:t> (genre, director, cast), and </a:t>
            </a:r>
            <a:r>
              <a:rPr lang="en" sz="1200" u="sng">
                <a:solidFill>
                  <a:srgbClr val="0D0D0D"/>
                </a:solidFill>
                <a:highlight>
                  <a:srgbClr val="FFFFFF"/>
                </a:highlight>
                <a:latin typeface="Roboto"/>
                <a:ea typeface="Roboto"/>
                <a:cs typeface="Roboto"/>
                <a:sym typeface="Roboto"/>
              </a:rPr>
              <a:t>user feedback</a:t>
            </a:r>
            <a:r>
              <a:rPr lang="en" sz="1200">
                <a:solidFill>
                  <a:srgbClr val="0D0D0D"/>
                </a:solidFill>
                <a:highlight>
                  <a:srgbClr val="FFFFFF"/>
                </a:highlight>
                <a:latin typeface="Roboto"/>
                <a:ea typeface="Roboto"/>
                <a:cs typeface="Roboto"/>
                <a:sym typeface="Roboto"/>
              </a:rPr>
              <a:t> (ratings, reviews).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Project Requirements: </a:t>
            </a:r>
            <a:r>
              <a:rPr lang="en" sz="1200">
                <a:solidFill>
                  <a:srgbClr val="0D0D0D"/>
                </a:solidFill>
                <a:highlight>
                  <a:srgbClr val="FFFFFF"/>
                </a:highlight>
                <a:latin typeface="Roboto"/>
                <a:ea typeface="Roboto"/>
                <a:cs typeface="Roboto"/>
                <a:sym typeface="Roboto"/>
              </a:rPr>
              <a:t>Determine the </a:t>
            </a:r>
            <a:r>
              <a:rPr lang="en" sz="1200" u="sng">
                <a:solidFill>
                  <a:srgbClr val="0D0D0D"/>
                </a:solidFill>
                <a:highlight>
                  <a:srgbClr val="FFFFFF"/>
                </a:highlight>
                <a:latin typeface="Roboto"/>
                <a:ea typeface="Roboto"/>
                <a:cs typeface="Roboto"/>
                <a:sym typeface="Roboto"/>
              </a:rPr>
              <a:t>technical requirements</a:t>
            </a:r>
            <a:r>
              <a:rPr lang="en" sz="1200">
                <a:solidFill>
                  <a:srgbClr val="0D0D0D"/>
                </a:solidFill>
                <a:highlight>
                  <a:srgbClr val="FFFFFF"/>
                </a:highlight>
                <a:latin typeface="Roboto"/>
                <a:ea typeface="Roboto"/>
                <a:cs typeface="Roboto"/>
                <a:sym typeface="Roboto"/>
              </a:rPr>
              <a:t>, including </a:t>
            </a:r>
            <a:r>
              <a:rPr lang="en" sz="1200" b="1" u="sng">
                <a:solidFill>
                  <a:srgbClr val="0D0D0D"/>
                </a:solidFill>
                <a:highlight>
                  <a:srgbClr val="FFFFFF"/>
                </a:highlight>
                <a:latin typeface="Roboto"/>
                <a:ea typeface="Roboto"/>
                <a:cs typeface="Roboto"/>
                <a:sym typeface="Roboto"/>
              </a:rPr>
              <a:t>data storage</a:t>
            </a:r>
            <a:r>
              <a:rPr lang="en" sz="1200">
                <a:solidFill>
                  <a:srgbClr val="0D0D0D"/>
                </a:solidFill>
                <a:highlight>
                  <a:srgbClr val="FFFFFF"/>
                </a:highlight>
                <a:latin typeface="Roboto"/>
                <a:ea typeface="Roboto"/>
                <a:cs typeface="Roboto"/>
                <a:sym typeface="Roboto"/>
              </a:rPr>
              <a:t>, </a:t>
            </a:r>
            <a:r>
              <a:rPr lang="en" sz="1200" b="1" u="sng">
                <a:solidFill>
                  <a:srgbClr val="0D0D0D"/>
                </a:solidFill>
                <a:highlight>
                  <a:srgbClr val="FFFFFF"/>
                </a:highlight>
                <a:latin typeface="Roboto"/>
                <a:ea typeface="Roboto"/>
                <a:cs typeface="Roboto"/>
                <a:sym typeface="Roboto"/>
              </a:rPr>
              <a:t>processing capabilities</a:t>
            </a:r>
            <a:r>
              <a:rPr lang="en" sz="1200">
                <a:solidFill>
                  <a:srgbClr val="0D0D0D"/>
                </a:solidFill>
                <a:highlight>
                  <a:srgbClr val="FFFFFF"/>
                </a:highlight>
                <a:latin typeface="Roboto"/>
                <a:ea typeface="Roboto"/>
                <a:cs typeface="Roboto"/>
                <a:sym typeface="Roboto"/>
              </a:rPr>
              <a:t>, and </a:t>
            </a:r>
            <a:r>
              <a:rPr lang="en" sz="1200" u="sng">
                <a:solidFill>
                  <a:srgbClr val="0D0D0D"/>
                </a:solidFill>
                <a:highlight>
                  <a:srgbClr val="FFFFFF"/>
                </a:highlight>
                <a:latin typeface="Roboto"/>
                <a:ea typeface="Roboto"/>
                <a:cs typeface="Roboto"/>
                <a:sym typeface="Roboto"/>
              </a:rPr>
              <a:t>algorithms</a:t>
            </a:r>
            <a:r>
              <a:rPr lang="en" sz="1200">
                <a:solidFill>
                  <a:srgbClr val="0D0D0D"/>
                </a:solidFill>
                <a:highlight>
                  <a:srgbClr val="FFFFFF"/>
                </a:highlight>
                <a:latin typeface="Roboto"/>
                <a:ea typeface="Roboto"/>
                <a:cs typeface="Roboto"/>
                <a:sym typeface="Roboto"/>
              </a:rPr>
              <a:t> for recommendation (e.g., collaborative filtering, content-based filtering, machine learning models).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Risks and Contingencies:</a:t>
            </a:r>
            <a:r>
              <a:rPr lang="en" sz="1200">
                <a:solidFill>
                  <a:srgbClr val="0D0D0D"/>
                </a:solidFill>
                <a:highlight>
                  <a:srgbClr val="FFFFFF"/>
                </a:highlight>
                <a:latin typeface="Roboto"/>
                <a:ea typeface="Roboto"/>
                <a:cs typeface="Roboto"/>
                <a:sym typeface="Roboto"/>
              </a:rPr>
              <a:t> Identify </a:t>
            </a:r>
            <a:r>
              <a:rPr lang="en" sz="1200" u="sng">
                <a:solidFill>
                  <a:srgbClr val="0D0D0D"/>
                </a:solidFill>
                <a:highlight>
                  <a:srgbClr val="FFFFFF"/>
                </a:highlight>
                <a:latin typeface="Roboto"/>
                <a:ea typeface="Roboto"/>
                <a:cs typeface="Roboto"/>
                <a:sym typeface="Roboto"/>
              </a:rPr>
              <a:t>potential risks</a:t>
            </a:r>
            <a:r>
              <a:rPr lang="en" sz="1200">
                <a:solidFill>
                  <a:srgbClr val="0D0D0D"/>
                </a:solidFill>
                <a:highlight>
                  <a:srgbClr val="FFFFFF"/>
                </a:highlight>
                <a:latin typeface="Roboto"/>
                <a:ea typeface="Roboto"/>
                <a:cs typeface="Roboto"/>
                <a:sym typeface="Roboto"/>
              </a:rPr>
              <a:t> such as </a:t>
            </a:r>
            <a:r>
              <a:rPr lang="en" sz="1200" u="sng">
                <a:solidFill>
                  <a:srgbClr val="0D0D0D"/>
                </a:solidFill>
                <a:highlight>
                  <a:srgbClr val="FFFFFF"/>
                </a:highlight>
                <a:latin typeface="Roboto"/>
                <a:ea typeface="Roboto"/>
                <a:cs typeface="Roboto"/>
                <a:sym typeface="Roboto"/>
              </a:rPr>
              <a:t>data privacy issues</a:t>
            </a:r>
            <a:r>
              <a:rPr lang="en" sz="1200">
                <a:solidFill>
                  <a:srgbClr val="0D0D0D"/>
                </a:solidFill>
                <a:highlight>
                  <a:srgbClr val="FFFFFF"/>
                </a:highlight>
                <a:latin typeface="Roboto"/>
                <a:ea typeface="Roboto"/>
                <a:cs typeface="Roboto"/>
                <a:sym typeface="Roboto"/>
              </a:rPr>
              <a:t>, </a:t>
            </a:r>
            <a:r>
              <a:rPr lang="en" sz="1200" u="sng">
                <a:solidFill>
                  <a:srgbClr val="0D0D0D"/>
                </a:solidFill>
                <a:highlight>
                  <a:srgbClr val="FFFFFF"/>
                </a:highlight>
                <a:latin typeface="Roboto"/>
                <a:ea typeface="Roboto"/>
                <a:cs typeface="Roboto"/>
                <a:sym typeface="Roboto"/>
              </a:rPr>
              <a:t>data quality</a:t>
            </a:r>
            <a:r>
              <a:rPr lang="en" sz="1200">
                <a:solidFill>
                  <a:srgbClr val="0D0D0D"/>
                </a:solidFill>
                <a:highlight>
                  <a:srgbClr val="FFFFFF"/>
                </a:highlight>
                <a:latin typeface="Roboto"/>
                <a:ea typeface="Roboto"/>
                <a:cs typeface="Roboto"/>
                <a:sym typeface="Roboto"/>
              </a:rPr>
              <a:t>, and</a:t>
            </a:r>
            <a:r>
              <a:rPr lang="en" sz="1200" u="sng">
                <a:solidFill>
                  <a:srgbClr val="0D0D0D"/>
                </a:solidFill>
                <a:highlight>
                  <a:srgbClr val="FFFFFF"/>
                </a:highlight>
                <a:latin typeface="Roboto"/>
                <a:ea typeface="Roboto"/>
                <a:cs typeface="Roboto"/>
                <a:sym typeface="Roboto"/>
              </a:rPr>
              <a:t> biases in recommendations</a:t>
            </a:r>
            <a:r>
              <a:rPr lang="en" sz="1200">
                <a:solidFill>
                  <a:srgbClr val="0D0D0D"/>
                </a:solidFill>
                <a:highlight>
                  <a:srgbClr val="FFFFFF"/>
                </a:highlight>
                <a:latin typeface="Roboto"/>
                <a:ea typeface="Roboto"/>
                <a:cs typeface="Roboto"/>
                <a:sym typeface="Roboto"/>
              </a:rPr>
              <a:t>. Develop </a:t>
            </a:r>
            <a:r>
              <a:rPr lang="en" sz="1200" u="sng">
                <a:solidFill>
                  <a:srgbClr val="0D0D0D"/>
                </a:solidFill>
                <a:highlight>
                  <a:srgbClr val="FFFFFF"/>
                </a:highlight>
                <a:latin typeface="Roboto"/>
                <a:ea typeface="Roboto"/>
                <a:cs typeface="Roboto"/>
                <a:sym typeface="Roboto"/>
              </a:rPr>
              <a:t>contingencies</a:t>
            </a:r>
            <a:r>
              <a:rPr lang="en" sz="1200">
                <a:solidFill>
                  <a:srgbClr val="0D0D0D"/>
                </a:solidFill>
                <a:highlight>
                  <a:srgbClr val="FFFFFF"/>
                </a:highlight>
                <a:latin typeface="Roboto"/>
                <a:ea typeface="Roboto"/>
                <a:cs typeface="Roboto"/>
                <a:sym typeface="Roboto"/>
              </a:rPr>
              <a:t> such as implementing robust data governance and bias mitigation strategies.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Cost-Benefit Analysis:</a:t>
            </a:r>
            <a:r>
              <a:rPr lang="en" sz="1200">
                <a:solidFill>
                  <a:srgbClr val="0D0D0D"/>
                </a:solidFill>
                <a:highlight>
                  <a:srgbClr val="FFFFFF"/>
                </a:highlight>
                <a:latin typeface="Roboto"/>
                <a:ea typeface="Roboto"/>
                <a:cs typeface="Roboto"/>
                <a:sym typeface="Roboto"/>
              </a:rPr>
              <a:t> Evaluate the </a:t>
            </a:r>
            <a:r>
              <a:rPr lang="en" sz="1200" u="sng">
                <a:solidFill>
                  <a:srgbClr val="0D0D0D"/>
                </a:solidFill>
                <a:highlight>
                  <a:srgbClr val="FFFFFF"/>
                </a:highlight>
                <a:latin typeface="Roboto"/>
                <a:ea typeface="Roboto"/>
                <a:cs typeface="Roboto"/>
                <a:sym typeface="Roboto"/>
              </a:rPr>
              <a:t>costs involved</a:t>
            </a:r>
            <a:r>
              <a:rPr lang="en" sz="1200">
                <a:solidFill>
                  <a:srgbClr val="0D0D0D"/>
                </a:solidFill>
                <a:highlight>
                  <a:srgbClr val="FFFFFF"/>
                </a:highlight>
                <a:latin typeface="Roboto"/>
                <a:ea typeface="Roboto"/>
                <a:cs typeface="Roboto"/>
                <a:sym typeface="Roboto"/>
              </a:rPr>
              <a:t> in developing and maintaining the system against the expected benefits in terms of increased user engagement and subscription revenue.</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3. Determine Data Mining Goals</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Technical Objectives</a:t>
            </a:r>
            <a:r>
              <a:rPr lang="en" sz="1200">
                <a:solidFill>
                  <a:srgbClr val="0D0D0D"/>
                </a:solidFill>
                <a:highlight>
                  <a:srgbClr val="FFFFFF"/>
                </a:highlight>
                <a:latin typeface="Roboto"/>
                <a:ea typeface="Roboto"/>
                <a:cs typeface="Roboto"/>
                <a:sym typeface="Roboto"/>
              </a:rPr>
              <a:t>: From a data mining perspective, the goal is to develop an algorithm that </a:t>
            </a:r>
            <a:r>
              <a:rPr lang="en" sz="1200" u="sng">
                <a:solidFill>
                  <a:srgbClr val="0D0D0D"/>
                </a:solidFill>
                <a:highlight>
                  <a:srgbClr val="FFFFFF"/>
                </a:highlight>
                <a:latin typeface="Roboto"/>
                <a:ea typeface="Roboto"/>
                <a:cs typeface="Roboto"/>
                <a:sym typeface="Roboto"/>
              </a:rPr>
              <a:t>accurately predicts user preferences </a:t>
            </a:r>
            <a:r>
              <a:rPr lang="en" sz="1200">
                <a:solidFill>
                  <a:srgbClr val="0D0D0D"/>
                </a:solidFill>
                <a:highlight>
                  <a:srgbClr val="FFFFFF"/>
                </a:highlight>
                <a:latin typeface="Roboto"/>
                <a:ea typeface="Roboto"/>
                <a:cs typeface="Roboto"/>
                <a:sym typeface="Roboto"/>
              </a:rPr>
              <a:t>and suggests movies that match these preferences.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Success Metrics</a:t>
            </a:r>
            <a:r>
              <a:rPr lang="en" sz="1200">
                <a:solidFill>
                  <a:srgbClr val="0D0D0D"/>
                </a:solidFill>
                <a:highlight>
                  <a:srgbClr val="FFFFFF"/>
                </a:highlight>
                <a:latin typeface="Roboto"/>
                <a:ea typeface="Roboto"/>
                <a:cs typeface="Roboto"/>
                <a:sym typeface="Roboto"/>
              </a:rPr>
              <a:t>: Technical success can be measured by metrics such as </a:t>
            </a:r>
            <a:r>
              <a:rPr lang="en" sz="1200" u="sng">
                <a:solidFill>
                  <a:srgbClr val="0D0D0D"/>
                </a:solidFill>
                <a:highlight>
                  <a:srgbClr val="FFFFFF"/>
                </a:highlight>
                <a:latin typeface="Roboto"/>
                <a:ea typeface="Roboto"/>
                <a:cs typeface="Roboto"/>
                <a:sym typeface="Roboto"/>
              </a:rPr>
              <a:t>precision</a:t>
            </a:r>
            <a:r>
              <a:rPr lang="en" sz="1200">
                <a:solidFill>
                  <a:srgbClr val="0D0D0D"/>
                </a:solidFill>
                <a:highlight>
                  <a:srgbClr val="FFFFFF"/>
                </a:highlight>
                <a:latin typeface="Roboto"/>
                <a:ea typeface="Roboto"/>
                <a:cs typeface="Roboto"/>
                <a:sym typeface="Roboto"/>
              </a:rPr>
              <a:t>, </a:t>
            </a:r>
            <a:r>
              <a:rPr lang="en" sz="1200" u="sng">
                <a:solidFill>
                  <a:srgbClr val="0D0D0D"/>
                </a:solidFill>
                <a:highlight>
                  <a:srgbClr val="FFFFFF"/>
                </a:highlight>
                <a:latin typeface="Roboto"/>
                <a:ea typeface="Roboto"/>
                <a:cs typeface="Roboto"/>
                <a:sym typeface="Roboto"/>
              </a:rPr>
              <a:t>recall, and the F1 score</a:t>
            </a:r>
            <a:r>
              <a:rPr lang="en" sz="1200">
                <a:solidFill>
                  <a:srgbClr val="0D0D0D"/>
                </a:solidFill>
                <a:highlight>
                  <a:srgbClr val="FFFFFF"/>
                </a:highlight>
                <a:latin typeface="Roboto"/>
                <a:ea typeface="Roboto"/>
                <a:cs typeface="Roboto"/>
                <a:sym typeface="Roboto"/>
              </a:rPr>
              <a:t> of the recommendation system. Additionally, </a:t>
            </a:r>
            <a:r>
              <a:rPr lang="en" sz="1200" u="sng">
                <a:solidFill>
                  <a:srgbClr val="0D0D0D"/>
                </a:solidFill>
                <a:highlight>
                  <a:srgbClr val="FFFFFF"/>
                </a:highlight>
                <a:latin typeface="Roboto"/>
                <a:ea typeface="Roboto"/>
                <a:cs typeface="Roboto"/>
                <a:sym typeface="Roboto"/>
              </a:rPr>
              <a:t>A/B testing</a:t>
            </a:r>
            <a:r>
              <a:rPr lang="en" sz="1200">
                <a:solidFill>
                  <a:srgbClr val="0D0D0D"/>
                </a:solidFill>
                <a:highlight>
                  <a:srgbClr val="FFFFFF"/>
                </a:highlight>
                <a:latin typeface="Roboto"/>
                <a:ea typeface="Roboto"/>
                <a:cs typeface="Roboto"/>
                <a:sym typeface="Roboto"/>
              </a:rPr>
              <a:t> can be conducted to compare the effectiveness of different algorithms or models.</a:t>
            </a:r>
            <a:endParaRPr sz="1400">
              <a:solidFill>
                <a:schemeClr val="dk1"/>
              </a:solidFill>
            </a:endParaRPr>
          </a:p>
          <a:p>
            <a:pPr marL="0" lvl="0" indent="0" algn="l" rtl="0">
              <a:spcBef>
                <a:spcPts val="15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01191de73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c01191de73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stakeholders involved in our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00d99dbb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c00d99db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b1e62927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b1e6292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concerning factors that may affect viewership, this is our external factors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b1e62927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b1e6292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 comprehensive report </a:t>
            </a:r>
            <a:r>
              <a:rPr lang="en" b="1"/>
              <a:t>analyzing factors</a:t>
            </a:r>
            <a:r>
              <a:rPr lang="en"/>
              <a:t> contributing to the decline. </a:t>
            </a:r>
            <a:endParaRPr/>
          </a:p>
          <a:p>
            <a:pPr marL="457200" lvl="0" indent="0" algn="l" rtl="0">
              <a:spcBef>
                <a:spcPts val="0"/>
              </a:spcBef>
              <a:spcAft>
                <a:spcPts val="0"/>
              </a:spcAft>
              <a:buNone/>
            </a:pPr>
            <a:r>
              <a:rPr lang="en" b="1"/>
              <a:t>Recommendations for improvement</a:t>
            </a:r>
            <a:r>
              <a:rPr lang="en"/>
              <a:t> based on data-driven insights &amp; market research</a:t>
            </a:r>
            <a:endParaRPr/>
          </a:p>
          <a:p>
            <a:pPr marL="457200" lvl="0" indent="-298450" algn="l" rtl="0">
              <a:spcBef>
                <a:spcPts val="0"/>
              </a:spcBef>
              <a:spcAft>
                <a:spcPts val="0"/>
              </a:spcAft>
              <a:buSzPts val="1100"/>
              <a:buAutoNum type="arabicPeriod"/>
            </a:pPr>
            <a:r>
              <a:rPr lang="en"/>
              <a:t>Revised pricing strategies </a:t>
            </a:r>
            <a:r>
              <a:rPr lang="en" b="1"/>
              <a:t>reflecting insights</a:t>
            </a:r>
            <a:r>
              <a:rPr lang="en"/>
              <a:t> from research, competitive analysis &amp; customer feedback</a:t>
            </a:r>
            <a:endParaRPr/>
          </a:p>
          <a:p>
            <a:pPr marL="457200" lvl="0" indent="0" algn="l" rtl="0">
              <a:spcBef>
                <a:spcPts val="0"/>
              </a:spcBef>
              <a:spcAft>
                <a:spcPts val="0"/>
              </a:spcAft>
              <a:buNone/>
            </a:pPr>
            <a:r>
              <a:rPr lang="en"/>
              <a:t>Recommendation for </a:t>
            </a:r>
            <a:r>
              <a:rPr lang="en" b="1"/>
              <a:t>adjusting pricing tiers, promotions &amp; bundle</a:t>
            </a:r>
            <a:r>
              <a:rPr lang="en"/>
              <a:t> options to </a:t>
            </a:r>
            <a:r>
              <a:rPr lang="en" b="1"/>
              <a:t>attract/retain</a:t>
            </a:r>
            <a:r>
              <a:rPr lang="en"/>
              <a:t> subscribers while </a:t>
            </a:r>
            <a:r>
              <a:rPr lang="en" b="1"/>
              <a:t>being competitive</a:t>
            </a:r>
            <a:endParaRPr b="1"/>
          </a:p>
          <a:p>
            <a:pPr marL="457200" lvl="0" indent="-298450" algn="l" rtl="0">
              <a:spcBef>
                <a:spcPts val="0"/>
              </a:spcBef>
              <a:spcAft>
                <a:spcPts val="0"/>
              </a:spcAft>
              <a:buSzPts val="1100"/>
              <a:buAutoNum type="arabicPeriod"/>
            </a:pPr>
            <a:r>
              <a:rPr lang="en"/>
              <a:t>Enhancement to platform’s </a:t>
            </a:r>
            <a:r>
              <a:rPr lang="en" b="1"/>
              <a:t>discovery features</a:t>
            </a:r>
            <a:r>
              <a:rPr lang="en"/>
              <a:t> such as </a:t>
            </a:r>
            <a:r>
              <a:rPr lang="en" u="sng"/>
              <a:t>search functionality, personalized recommendation and content curation capabilities</a:t>
            </a:r>
            <a:endParaRPr u="sng"/>
          </a:p>
          <a:p>
            <a:pPr marL="457200" lvl="0" indent="0" algn="l" rtl="0">
              <a:spcBef>
                <a:spcPts val="0"/>
              </a:spcBef>
              <a:spcAft>
                <a:spcPts val="0"/>
              </a:spcAft>
              <a:buNone/>
            </a:pPr>
            <a:r>
              <a:rPr lang="en" b="1"/>
              <a:t>Optimization of recommendation algorithms</a:t>
            </a:r>
            <a:r>
              <a:rPr lang="en"/>
              <a:t> using ML &amp; AI techniques to </a:t>
            </a:r>
            <a:r>
              <a:rPr lang="en" u="sng"/>
              <a:t>deliver accurate &amp; relevant content suggestions</a:t>
            </a:r>
            <a:endParaRPr u="sng"/>
          </a:p>
          <a:p>
            <a:pPr marL="457200" lvl="0" indent="-298450" algn="l" rtl="0">
              <a:spcBef>
                <a:spcPts val="0"/>
              </a:spcBef>
              <a:spcAft>
                <a:spcPts val="0"/>
              </a:spcAft>
              <a:buSzPts val="1100"/>
              <a:buAutoNum type="arabicPeriod"/>
            </a:pPr>
            <a:r>
              <a:rPr lang="en" b="1"/>
              <a:t>Prototyping &amp; Wireframe</a:t>
            </a:r>
            <a:r>
              <a:rPr lang="en"/>
              <a:t> illustrating the redesigned UI/UX to improve user experience</a:t>
            </a:r>
            <a:endParaRPr/>
          </a:p>
          <a:p>
            <a:pPr marL="457200" lvl="0" indent="0" algn="l" rtl="0">
              <a:spcBef>
                <a:spcPts val="0"/>
              </a:spcBef>
              <a:spcAft>
                <a:spcPts val="0"/>
              </a:spcAft>
              <a:buNone/>
            </a:pPr>
            <a:r>
              <a:rPr lang="en"/>
              <a:t>Iterative design concept to</a:t>
            </a:r>
            <a:r>
              <a:rPr lang="en" b="1"/>
              <a:t> </a:t>
            </a:r>
            <a:r>
              <a:rPr lang="en" u="sng"/>
              <a:t>address usability, navigation and visual appeal</a:t>
            </a:r>
            <a:endParaRPr u="sng"/>
          </a:p>
          <a:p>
            <a:pPr marL="457200" lvl="0" indent="-298450" algn="l" rtl="0">
              <a:spcBef>
                <a:spcPts val="0"/>
              </a:spcBef>
              <a:spcAft>
                <a:spcPts val="0"/>
              </a:spcAft>
              <a:buSzPts val="1100"/>
              <a:buAutoNum type="arabicPeriod"/>
            </a:pPr>
            <a:r>
              <a:rPr lang="en" b="1"/>
              <a:t>Detailed implementation</a:t>
            </a:r>
            <a:r>
              <a:rPr lang="en"/>
              <a:t> plan </a:t>
            </a:r>
            <a:r>
              <a:rPr lang="en" b="1"/>
              <a:t>outlining phased rollouts</a:t>
            </a:r>
            <a:endParaRPr b="1"/>
          </a:p>
          <a:p>
            <a:pPr marL="457200" lvl="0" indent="0" algn="l" rtl="0">
              <a:spcBef>
                <a:spcPts val="0"/>
              </a:spcBef>
              <a:spcAft>
                <a:spcPts val="0"/>
              </a:spcAft>
              <a:buNone/>
            </a:pPr>
            <a:r>
              <a:rPr lang="en" b="1"/>
              <a:t>Testing approaches</a:t>
            </a:r>
            <a:r>
              <a:rPr lang="en"/>
              <a:t> including </a:t>
            </a:r>
            <a:r>
              <a:rPr lang="en" u="sng"/>
              <a:t>A/B testing</a:t>
            </a:r>
            <a:r>
              <a:rPr lang="en"/>
              <a:t>, </a:t>
            </a:r>
            <a:r>
              <a:rPr lang="en" u="sng"/>
              <a:t>usability testing</a:t>
            </a:r>
            <a:r>
              <a:rPr lang="en"/>
              <a:t> and </a:t>
            </a:r>
            <a:r>
              <a:rPr lang="en" u="sng"/>
              <a:t>pilot programs</a:t>
            </a:r>
            <a:r>
              <a:rPr lang="en"/>
              <a:t> to validate </a:t>
            </a:r>
            <a:r>
              <a:rPr lang="en" b="1"/>
              <a:t>effectiveness</a:t>
            </a:r>
            <a:r>
              <a:rPr lang="en"/>
              <a:t> and gather user feedback</a:t>
            </a:r>
            <a:endParaRPr/>
          </a:p>
          <a:p>
            <a:pPr marL="457200" lvl="0" indent="-298450" algn="l" rtl="0">
              <a:spcBef>
                <a:spcPts val="0"/>
              </a:spcBef>
              <a:spcAft>
                <a:spcPts val="0"/>
              </a:spcAft>
              <a:buSzPts val="1100"/>
              <a:buAutoNum type="arabicPeriod"/>
            </a:pPr>
            <a:r>
              <a:rPr lang="en" b="1"/>
              <a:t>Development of performance monitoring</a:t>
            </a:r>
            <a:r>
              <a:rPr lang="en"/>
              <a:t> to </a:t>
            </a:r>
            <a:r>
              <a:rPr lang="en" u="sng"/>
              <a:t>track key metrics and KPIs</a:t>
            </a:r>
            <a:endParaRPr u="sng"/>
          </a:p>
          <a:p>
            <a:pPr marL="457200" lvl="0" indent="0" algn="l" rtl="0">
              <a:spcBef>
                <a:spcPts val="0"/>
              </a:spcBef>
              <a:spcAft>
                <a:spcPts val="0"/>
              </a:spcAft>
              <a:buNone/>
            </a:pPr>
            <a:r>
              <a:rPr lang="en" b="1"/>
              <a:t>Design &amp; implement KPI Dashboard</a:t>
            </a:r>
            <a:r>
              <a:rPr lang="en"/>
              <a:t> providing </a:t>
            </a:r>
            <a:r>
              <a:rPr lang="en" u="sng"/>
              <a:t>real-time insights</a:t>
            </a:r>
            <a:r>
              <a:rPr lang="en"/>
              <a:t> into the progress of </a:t>
            </a:r>
            <a:r>
              <a:rPr lang="en" u="sng"/>
              <a:t>initiatives &amp; impact</a:t>
            </a:r>
            <a:r>
              <a:rPr lang="en"/>
              <a:t> of the implemented changes.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01191de73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01191de7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key deliverables in place, we will need a success criteria to monitor the performance. Here are the 3 main focuses.</a:t>
            </a:r>
            <a:endParaRPr/>
          </a:p>
          <a:p>
            <a:pPr marL="0" lvl="0" indent="0" algn="l" rtl="0">
              <a:spcBef>
                <a:spcPts val="0"/>
              </a:spcBef>
              <a:spcAft>
                <a:spcPts val="0"/>
              </a:spcAft>
              <a:buNone/>
            </a:pPr>
            <a:r>
              <a:rPr lang="en"/>
              <a:t>We can now create a prototype system to tackle the problem. Firstly, we need our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b074524b6_6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b074524b6_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For a movie recommendation system, the Data Understanding phase involves detailed interaction with the data that will be used to train and test the recommendation algorithms. This phase is critical for ensuring that the data is appropriate and of high quality, which is fundamental for achieving accurate and useful recommendations. Let's break down the tasks involved in this phase:</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1. Collect Initial Data</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Data Acquisition: The first step is to gather </a:t>
            </a:r>
            <a:r>
              <a:rPr lang="en" sz="1200" u="sng">
                <a:solidFill>
                  <a:srgbClr val="0D0D0D"/>
                </a:solidFill>
                <a:highlight>
                  <a:srgbClr val="FFFFFF"/>
                </a:highlight>
                <a:latin typeface="Roboto"/>
                <a:ea typeface="Roboto"/>
                <a:cs typeface="Roboto"/>
                <a:sym typeface="Roboto"/>
              </a:rPr>
              <a:t>data relevant</a:t>
            </a:r>
            <a:r>
              <a:rPr lang="en" sz="1200">
                <a:solidFill>
                  <a:srgbClr val="0D0D0D"/>
                </a:solidFill>
                <a:highlight>
                  <a:srgbClr val="FFFFFF"/>
                </a:highlight>
                <a:latin typeface="Roboto"/>
                <a:ea typeface="Roboto"/>
                <a:cs typeface="Roboto"/>
                <a:sym typeface="Roboto"/>
              </a:rPr>
              <a:t> to the recommendation system. This could include: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User Data</a:t>
            </a:r>
            <a:r>
              <a:rPr lang="en" sz="1200">
                <a:solidFill>
                  <a:srgbClr val="0D0D0D"/>
                </a:solidFill>
                <a:highlight>
                  <a:srgbClr val="FFFFFF"/>
                </a:highlight>
                <a:latin typeface="Roboto"/>
                <a:ea typeface="Roboto"/>
                <a:cs typeface="Roboto"/>
                <a:sym typeface="Roboto"/>
              </a:rPr>
              <a:t>: Information on </a:t>
            </a:r>
            <a:r>
              <a:rPr lang="en" sz="1200" u="sng">
                <a:solidFill>
                  <a:srgbClr val="0D0D0D"/>
                </a:solidFill>
                <a:highlight>
                  <a:srgbClr val="FFFFFF"/>
                </a:highlight>
                <a:latin typeface="Roboto"/>
                <a:ea typeface="Roboto"/>
                <a:cs typeface="Roboto"/>
                <a:sym typeface="Roboto"/>
              </a:rPr>
              <a:t>users' profiles</a:t>
            </a:r>
            <a:r>
              <a:rPr lang="en" sz="1200">
                <a:solidFill>
                  <a:srgbClr val="0D0D0D"/>
                </a:solidFill>
                <a:highlight>
                  <a:srgbClr val="FFFFFF"/>
                </a:highlight>
                <a:latin typeface="Roboto"/>
                <a:ea typeface="Roboto"/>
                <a:cs typeface="Roboto"/>
                <a:sym typeface="Roboto"/>
              </a:rPr>
              <a:t>, including </a:t>
            </a:r>
            <a:r>
              <a:rPr lang="en" sz="1200" u="sng">
                <a:solidFill>
                  <a:srgbClr val="0D0D0D"/>
                </a:solidFill>
                <a:highlight>
                  <a:srgbClr val="FFFFFF"/>
                </a:highlight>
                <a:latin typeface="Roboto"/>
                <a:ea typeface="Roboto"/>
                <a:cs typeface="Roboto"/>
                <a:sym typeface="Roboto"/>
              </a:rPr>
              <a:t>demographic</a:t>
            </a:r>
            <a:r>
              <a:rPr lang="en" sz="1200">
                <a:solidFill>
                  <a:srgbClr val="0D0D0D"/>
                </a:solidFill>
                <a:highlight>
                  <a:srgbClr val="FFFFFF"/>
                </a:highlight>
                <a:latin typeface="Roboto"/>
                <a:ea typeface="Roboto"/>
                <a:cs typeface="Roboto"/>
                <a:sym typeface="Roboto"/>
              </a:rPr>
              <a:t> data (age, gender, location), </a:t>
            </a:r>
            <a:r>
              <a:rPr lang="en" sz="1200" u="sng">
                <a:solidFill>
                  <a:srgbClr val="0D0D0D"/>
                </a:solidFill>
                <a:highlight>
                  <a:srgbClr val="FFFFFF"/>
                </a:highlight>
                <a:latin typeface="Roboto"/>
                <a:ea typeface="Roboto"/>
                <a:cs typeface="Roboto"/>
                <a:sym typeface="Roboto"/>
              </a:rPr>
              <a:t>preferences</a:t>
            </a:r>
            <a:r>
              <a:rPr lang="en" sz="1200">
                <a:solidFill>
                  <a:srgbClr val="0D0D0D"/>
                </a:solidFill>
                <a:highlight>
                  <a:srgbClr val="FFFFFF"/>
                </a:highlight>
                <a:latin typeface="Roboto"/>
                <a:ea typeface="Roboto"/>
                <a:cs typeface="Roboto"/>
                <a:sym typeface="Roboto"/>
              </a:rPr>
              <a:t>, and </a:t>
            </a:r>
            <a:r>
              <a:rPr lang="en" sz="1200" u="sng">
                <a:solidFill>
                  <a:srgbClr val="0D0D0D"/>
                </a:solidFill>
                <a:highlight>
                  <a:srgbClr val="FFFFFF"/>
                </a:highlight>
                <a:latin typeface="Roboto"/>
                <a:ea typeface="Roboto"/>
                <a:cs typeface="Roboto"/>
                <a:sym typeface="Roboto"/>
              </a:rPr>
              <a:t>historical interactions</a:t>
            </a:r>
            <a:r>
              <a:rPr lang="en" sz="1200">
                <a:solidFill>
                  <a:srgbClr val="0D0D0D"/>
                </a:solidFill>
                <a:highlight>
                  <a:srgbClr val="FFFFFF"/>
                </a:highlight>
                <a:latin typeface="Roboto"/>
                <a:ea typeface="Roboto"/>
                <a:cs typeface="Roboto"/>
                <a:sym typeface="Roboto"/>
              </a:rPr>
              <a:t> with the platform (ratings, reviews, watch history).</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Movie Data</a:t>
            </a:r>
            <a:r>
              <a:rPr lang="en" sz="1200">
                <a:solidFill>
                  <a:srgbClr val="0D0D0D"/>
                </a:solidFill>
                <a:highlight>
                  <a:srgbClr val="FFFFFF"/>
                </a:highlight>
                <a:latin typeface="Roboto"/>
                <a:ea typeface="Roboto"/>
                <a:cs typeface="Roboto"/>
                <a:sym typeface="Roboto"/>
              </a:rPr>
              <a:t>: </a:t>
            </a:r>
            <a:r>
              <a:rPr lang="en" sz="1200" u="sng">
                <a:solidFill>
                  <a:srgbClr val="0D0D0D"/>
                </a:solidFill>
                <a:highlight>
                  <a:srgbClr val="FFFFFF"/>
                </a:highlight>
                <a:latin typeface="Roboto"/>
                <a:ea typeface="Roboto"/>
                <a:cs typeface="Roboto"/>
                <a:sym typeface="Roboto"/>
              </a:rPr>
              <a:t>Detailed metadata about movies</a:t>
            </a:r>
            <a:r>
              <a:rPr lang="en" sz="1200">
                <a:solidFill>
                  <a:srgbClr val="0D0D0D"/>
                </a:solidFill>
                <a:highlight>
                  <a:srgbClr val="FFFFFF"/>
                </a:highlight>
                <a:latin typeface="Roboto"/>
                <a:ea typeface="Roboto"/>
                <a:cs typeface="Roboto"/>
                <a:sym typeface="Roboto"/>
              </a:rPr>
              <a:t>, such as titles, genres, release dates, directors, cast members, and descriptions.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Ratings and Reviews</a:t>
            </a:r>
            <a:r>
              <a:rPr lang="en" sz="1200">
                <a:solidFill>
                  <a:srgbClr val="0D0D0D"/>
                </a:solidFill>
                <a:highlight>
                  <a:srgbClr val="FFFFFF"/>
                </a:highlight>
                <a:latin typeface="Roboto"/>
                <a:ea typeface="Roboto"/>
                <a:cs typeface="Roboto"/>
                <a:sym typeface="Roboto"/>
              </a:rPr>
              <a:t>: </a:t>
            </a:r>
            <a:r>
              <a:rPr lang="en" sz="1200" u="sng">
                <a:solidFill>
                  <a:srgbClr val="0D0D0D"/>
                </a:solidFill>
                <a:highlight>
                  <a:srgbClr val="FFFFFF"/>
                </a:highlight>
                <a:latin typeface="Roboto"/>
                <a:ea typeface="Roboto"/>
                <a:cs typeface="Roboto"/>
                <a:sym typeface="Roboto"/>
              </a:rPr>
              <a:t>User-generated ratings and reviews</a:t>
            </a:r>
            <a:r>
              <a:rPr lang="en" sz="1200">
                <a:solidFill>
                  <a:srgbClr val="0D0D0D"/>
                </a:solidFill>
                <a:highlight>
                  <a:srgbClr val="FFFFFF"/>
                </a:highlight>
                <a:latin typeface="Roboto"/>
                <a:ea typeface="Roboto"/>
                <a:cs typeface="Roboto"/>
                <a:sym typeface="Roboto"/>
              </a:rPr>
              <a:t> for movies, which can provide insights into preferences and movie popularity.</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Loading Data: Once collected, the data needs to be loaded into an </a:t>
            </a:r>
            <a:r>
              <a:rPr lang="en" sz="1200" b="1">
                <a:solidFill>
                  <a:srgbClr val="0D0D0D"/>
                </a:solidFill>
                <a:highlight>
                  <a:srgbClr val="FFFFFF"/>
                </a:highlight>
                <a:latin typeface="Roboto"/>
                <a:ea typeface="Roboto"/>
                <a:cs typeface="Roboto"/>
                <a:sym typeface="Roboto"/>
              </a:rPr>
              <a:t>analysis tool </a:t>
            </a:r>
            <a:r>
              <a:rPr lang="en" sz="1200">
                <a:solidFill>
                  <a:srgbClr val="0D0D0D"/>
                </a:solidFill>
                <a:highlight>
                  <a:srgbClr val="FFFFFF"/>
                </a:highlight>
                <a:latin typeface="Roboto"/>
                <a:ea typeface="Roboto"/>
                <a:cs typeface="Roboto"/>
                <a:sym typeface="Roboto"/>
              </a:rPr>
              <a:t>or environment, such as a </a:t>
            </a:r>
            <a:r>
              <a:rPr lang="en" sz="1200" u="sng">
                <a:solidFill>
                  <a:srgbClr val="0D0D0D"/>
                </a:solidFill>
                <a:highlight>
                  <a:srgbClr val="FFFFFF"/>
                </a:highlight>
                <a:latin typeface="Roboto"/>
                <a:ea typeface="Roboto"/>
                <a:cs typeface="Roboto"/>
                <a:sym typeface="Roboto"/>
              </a:rPr>
              <a:t>database, data lake, or a data analysis software</a:t>
            </a:r>
            <a:r>
              <a:rPr lang="en" sz="1200">
                <a:solidFill>
                  <a:srgbClr val="0D0D0D"/>
                </a:solidFill>
                <a:highlight>
                  <a:srgbClr val="FFFFFF"/>
                </a:highlight>
                <a:latin typeface="Roboto"/>
                <a:ea typeface="Roboto"/>
                <a:cs typeface="Roboto"/>
                <a:sym typeface="Roboto"/>
              </a:rPr>
              <a:t>, ensuring it's ready for exploration and modeling.</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2. Describe Data</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Data Format</a:t>
            </a:r>
            <a:r>
              <a:rPr lang="en" sz="1200">
                <a:solidFill>
                  <a:srgbClr val="0D0D0D"/>
                </a:solidFill>
                <a:highlight>
                  <a:srgbClr val="FFFFFF"/>
                </a:highlight>
                <a:latin typeface="Roboto"/>
                <a:ea typeface="Roboto"/>
                <a:cs typeface="Roboto"/>
                <a:sym typeface="Roboto"/>
              </a:rPr>
              <a:t>: Determine the format of the collected data (e.g., CSV, JSON, SQL database) and </a:t>
            </a:r>
            <a:r>
              <a:rPr lang="en" sz="1200" u="sng">
                <a:solidFill>
                  <a:srgbClr val="0D0D0D"/>
                </a:solidFill>
                <a:highlight>
                  <a:srgbClr val="FFFFFF"/>
                </a:highlight>
                <a:latin typeface="Roboto"/>
                <a:ea typeface="Roboto"/>
                <a:cs typeface="Roboto"/>
                <a:sym typeface="Roboto"/>
              </a:rPr>
              <a:t>ensure compatibility</a:t>
            </a:r>
            <a:r>
              <a:rPr lang="en" sz="1200">
                <a:solidFill>
                  <a:srgbClr val="0D0D0D"/>
                </a:solidFill>
                <a:highlight>
                  <a:srgbClr val="FFFFFF"/>
                </a:highlight>
                <a:latin typeface="Roboto"/>
                <a:ea typeface="Roboto"/>
                <a:cs typeface="Roboto"/>
                <a:sym typeface="Roboto"/>
              </a:rPr>
              <a:t> with analysis tools.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Number of Records</a:t>
            </a:r>
            <a:r>
              <a:rPr lang="en" sz="1200">
                <a:solidFill>
                  <a:srgbClr val="0D0D0D"/>
                </a:solidFill>
                <a:highlight>
                  <a:srgbClr val="FFFFFF"/>
                </a:highlight>
                <a:latin typeface="Roboto"/>
                <a:ea typeface="Roboto"/>
                <a:cs typeface="Roboto"/>
                <a:sym typeface="Roboto"/>
              </a:rPr>
              <a:t>: Count the total number of records in each dataset to </a:t>
            </a:r>
            <a:r>
              <a:rPr lang="en" sz="1200" u="sng">
                <a:solidFill>
                  <a:srgbClr val="0D0D0D"/>
                </a:solidFill>
                <a:highlight>
                  <a:srgbClr val="FFFFFF"/>
                </a:highlight>
                <a:latin typeface="Roboto"/>
                <a:ea typeface="Roboto"/>
                <a:cs typeface="Roboto"/>
                <a:sym typeface="Roboto"/>
              </a:rPr>
              <a:t>understand the scale</a:t>
            </a:r>
            <a:r>
              <a:rPr lang="en" sz="1200">
                <a:solidFill>
                  <a:srgbClr val="0D0D0D"/>
                </a:solidFill>
                <a:highlight>
                  <a:srgbClr val="FFFFFF"/>
                </a:highlight>
                <a:latin typeface="Roboto"/>
                <a:ea typeface="Roboto"/>
                <a:cs typeface="Roboto"/>
                <a:sym typeface="Roboto"/>
              </a:rPr>
              <a:t> you're working with.</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Field Identities</a:t>
            </a:r>
            <a:r>
              <a:rPr lang="en" sz="1200">
                <a:solidFill>
                  <a:srgbClr val="0D0D0D"/>
                </a:solidFill>
                <a:highlight>
                  <a:srgbClr val="FFFFFF"/>
                </a:highlight>
                <a:latin typeface="Roboto"/>
                <a:ea typeface="Roboto"/>
                <a:cs typeface="Roboto"/>
                <a:sym typeface="Roboto"/>
              </a:rPr>
              <a:t>: Identify and document the fields available in your datasets, such as </a:t>
            </a:r>
            <a:r>
              <a:rPr lang="en" sz="1200" u="sng">
                <a:solidFill>
                  <a:srgbClr val="0D0D0D"/>
                </a:solidFill>
                <a:highlight>
                  <a:srgbClr val="FFFFFF"/>
                </a:highlight>
                <a:latin typeface="Roboto"/>
                <a:ea typeface="Roboto"/>
                <a:cs typeface="Roboto"/>
                <a:sym typeface="Roboto"/>
              </a:rPr>
              <a:t>user ID, movie ID, genres, ratings</a:t>
            </a:r>
            <a:r>
              <a:rPr lang="en" sz="1200">
                <a:solidFill>
                  <a:srgbClr val="0D0D0D"/>
                </a:solidFill>
                <a:highlight>
                  <a:srgbClr val="FFFFFF"/>
                </a:highlight>
                <a:latin typeface="Roboto"/>
                <a:ea typeface="Roboto"/>
                <a:cs typeface="Roboto"/>
                <a:sym typeface="Roboto"/>
              </a:rPr>
              <a:t>, and timestamps of interactions. This helps in understanding what information is available for building the recommendation logic.</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3. Explore Data</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Query Data</a:t>
            </a:r>
            <a:r>
              <a:rPr lang="en" sz="1200">
                <a:solidFill>
                  <a:srgbClr val="0D0D0D"/>
                </a:solidFill>
                <a:highlight>
                  <a:srgbClr val="FFFFFF"/>
                </a:highlight>
                <a:latin typeface="Roboto"/>
                <a:ea typeface="Roboto"/>
                <a:cs typeface="Roboto"/>
                <a:sym typeface="Roboto"/>
              </a:rPr>
              <a:t>: Perform </a:t>
            </a:r>
            <a:r>
              <a:rPr lang="en" sz="1200" u="sng">
                <a:solidFill>
                  <a:srgbClr val="0D0D0D"/>
                </a:solidFill>
                <a:highlight>
                  <a:srgbClr val="FFFFFF"/>
                </a:highlight>
                <a:latin typeface="Roboto"/>
                <a:ea typeface="Roboto"/>
                <a:cs typeface="Roboto"/>
                <a:sym typeface="Roboto"/>
              </a:rPr>
              <a:t>initial queries</a:t>
            </a:r>
            <a:r>
              <a:rPr lang="en" sz="1200">
                <a:solidFill>
                  <a:srgbClr val="0D0D0D"/>
                </a:solidFill>
                <a:highlight>
                  <a:srgbClr val="FFFFFF"/>
                </a:highlight>
                <a:latin typeface="Roboto"/>
                <a:ea typeface="Roboto"/>
                <a:cs typeface="Roboto"/>
                <a:sym typeface="Roboto"/>
              </a:rPr>
              <a:t> to get a sense of the data distribution, such as the number of users, movies, average ratings, and the distribution of movie genres.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Visualize Data</a:t>
            </a:r>
            <a:r>
              <a:rPr lang="en" sz="1200">
                <a:solidFill>
                  <a:srgbClr val="0D0D0D"/>
                </a:solidFill>
                <a:highlight>
                  <a:srgbClr val="FFFFFF"/>
                </a:highlight>
                <a:latin typeface="Roboto"/>
                <a:ea typeface="Roboto"/>
                <a:cs typeface="Roboto"/>
                <a:sym typeface="Roboto"/>
              </a:rPr>
              <a:t>: Use </a:t>
            </a:r>
            <a:r>
              <a:rPr lang="en" sz="1200" u="sng">
                <a:solidFill>
                  <a:srgbClr val="0D0D0D"/>
                </a:solidFill>
                <a:highlight>
                  <a:srgbClr val="FFFFFF"/>
                </a:highlight>
                <a:latin typeface="Roboto"/>
                <a:ea typeface="Roboto"/>
                <a:cs typeface="Roboto"/>
                <a:sym typeface="Roboto"/>
              </a:rPr>
              <a:t>visualizations</a:t>
            </a:r>
            <a:r>
              <a:rPr lang="en" sz="1200">
                <a:solidFill>
                  <a:srgbClr val="0D0D0D"/>
                </a:solidFill>
                <a:highlight>
                  <a:srgbClr val="FFFFFF"/>
                </a:highlight>
                <a:latin typeface="Roboto"/>
                <a:ea typeface="Roboto"/>
                <a:cs typeface="Roboto"/>
                <a:sym typeface="Roboto"/>
              </a:rPr>
              <a:t> to </a:t>
            </a:r>
            <a:r>
              <a:rPr lang="en" sz="1200" u="sng">
                <a:solidFill>
                  <a:srgbClr val="0D0D0D"/>
                </a:solidFill>
                <a:highlight>
                  <a:srgbClr val="FFFFFF"/>
                </a:highlight>
                <a:latin typeface="Roboto"/>
                <a:ea typeface="Roboto"/>
                <a:cs typeface="Roboto"/>
                <a:sym typeface="Roboto"/>
              </a:rPr>
              <a:t>identify patterns, outliers, and relationships</a:t>
            </a:r>
            <a:r>
              <a:rPr lang="en" sz="1200">
                <a:solidFill>
                  <a:srgbClr val="0D0D0D"/>
                </a:solidFill>
                <a:highlight>
                  <a:srgbClr val="FFFFFF"/>
                </a:highlight>
                <a:latin typeface="Roboto"/>
                <a:ea typeface="Roboto"/>
                <a:cs typeface="Roboto"/>
                <a:sym typeface="Roboto"/>
              </a:rPr>
              <a:t> within the data. For example, histograms of ratings can show distribution preferences, while scatter plots can reveal relationships between movie characteristics and ratings.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Identify Relationships</a:t>
            </a:r>
            <a:r>
              <a:rPr lang="en" sz="1200">
                <a:solidFill>
                  <a:srgbClr val="0D0D0D"/>
                </a:solidFill>
                <a:highlight>
                  <a:srgbClr val="FFFFFF"/>
                </a:highlight>
                <a:latin typeface="Roboto"/>
                <a:ea typeface="Roboto"/>
                <a:cs typeface="Roboto"/>
                <a:sym typeface="Roboto"/>
              </a:rPr>
              <a:t>: Look for correlations between different data points, such as user demographics and movie preferences, or the relationship between the time of day and movie selection. These insights can </a:t>
            </a:r>
            <a:r>
              <a:rPr lang="en" sz="1200" u="sng">
                <a:solidFill>
                  <a:srgbClr val="0D0D0D"/>
                </a:solidFill>
                <a:highlight>
                  <a:srgbClr val="FFFFFF"/>
                </a:highlight>
                <a:latin typeface="Roboto"/>
                <a:ea typeface="Roboto"/>
                <a:cs typeface="Roboto"/>
                <a:sym typeface="Roboto"/>
              </a:rPr>
              <a:t>inform the recommendation strategy</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4. Verify Data Quality</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Cleanliness</a:t>
            </a:r>
            <a:r>
              <a:rPr lang="en" sz="1200">
                <a:solidFill>
                  <a:srgbClr val="0D0D0D"/>
                </a:solidFill>
                <a:highlight>
                  <a:srgbClr val="FFFFFF"/>
                </a:highlight>
                <a:latin typeface="Roboto"/>
                <a:ea typeface="Roboto"/>
                <a:cs typeface="Roboto"/>
                <a:sym typeface="Roboto"/>
              </a:rPr>
              <a:t>: Assess the cleanliness of the data by </a:t>
            </a:r>
            <a:r>
              <a:rPr lang="en" sz="1200" u="sng">
                <a:solidFill>
                  <a:srgbClr val="0D0D0D"/>
                </a:solidFill>
                <a:highlight>
                  <a:srgbClr val="FFFFFF"/>
                </a:highlight>
                <a:latin typeface="Roboto"/>
                <a:ea typeface="Roboto"/>
                <a:cs typeface="Roboto"/>
                <a:sym typeface="Roboto"/>
              </a:rPr>
              <a:t>checking for missing values</a:t>
            </a:r>
            <a:r>
              <a:rPr lang="en" sz="1200">
                <a:solidFill>
                  <a:srgbClr val="0D0D0D"/>
                </a:solidFill>
                <a:highlight>
                  <a:srgbClr val="FFFFFF"/>
                </a:highlight>
                <a:latin typeface="Roboto"/>
                <a:ea typeface="Roboto"/>
                <a:cs typeface="Roboto"/>
                <a:sym typeface="Roboto"/>
              </a:rPr>
              <a:t>, duplicate records, inconsistent data formats, and outliers. </a:t>
            </a:r>
            <a:r>
              <a:rPr lang="en" sz="1200" u="sng">
                <a:solidFill>
                  <a:srgbClr val="0D0D0D"/>
                </a:solidFill>
                <a:highlight>
                  <a:srgbClr val="FFFFFF"/>
                </a:highlight>
                <a:latin typeface="Roboto"/>
                <a:ea typeface="Roboto"/>
                <a:cs typeface="Roboto"/>
                <a:sym typeface="Roboto"/>
              </a:rPr>
              <a:t>Document these issues</a:t>
            </a:r>
            <a:r>
              <a:rPr lang="en" sz="1200">
                <a:solidFill>
                  <a:srgbClr val="0D0D0D"/>
                </a:solidFill>
                <a:highlight>
                  <a:srgbClr val="FFFFFF"/>
                </a:highlight>
                <a:latin typeface="Roboto"/>
                <a:ea typeface="Roboto"/>
                <a:cs typeface="Roboto"/>
                <a:sym typeface="Roboto"/>
              </a:rPr>
              <a:t> as they will need to be addressed in the Data Preparation phase.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Quality Issues</a:t>
            </a:r>
            <a:r>
              <a:rPr lang="en" sz="1200">
                <a:solidFill>
                  <a:srgbClr val="0D0D0D"/>
                </a:solidFill>
                <a:highlight>
                  <a:srgbClr val="FFFFFF"/>
                </a:highlight>
                <a:latin typeface="Roboto"/>
                <a:ea typeface="Roboto"/>
                <a:cs typeface="Roboto"/>
                <a:sym typeface="Roboto"/>
              </a:rPr>
              <a:t>: Identify any signs of </a:t>
            </a:r>
            <a:r>
              <a:rPr lang="en" sz="1200" u="sng">
                <a:solidFill>
                  <a:srgbClr val="0D0D0D"/>
                </a:solidFill>
                <a:highlight>
                  <a:srgbClr val="FFFFFF"/>
                </a:highlight>
                <a:latin typeface="Roboto"/>
                <a:ea typeface="Roboto"/>
                <a:cs typeface="Roboto"/>
                <a:sym typeface="Roboto"/>
              </a:rPr>
              <a:t>biased or skewed data</a:t>
            </a:r>
            <a:r>
              <a:rPr lang="en" sz="1200">
                <a:solidFill>
                  <a:srgbClr val="0D0D0D"/>
                </a:solidFill>
                <a:highlight>
                  <a:srgbClr val="FFFFFF"/>
                </a:highlight>
                <a:latin typeface="Roboto"/>
                <a:ea typeface="Roboto"/>
                <a:cs typeface="Roboto"/>
                <a:sym typeface="Roboto"/>
              </a:rPr>
              <a:t>, such as overrepresentation of certain movie genres or user demographics. This could affect the fairness and effectiveness of the recommendation system.</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This phase lays the groundwork for building a robust movie recommendation system by ensuring a thorough understanding and documentation of the available data. The insights gained from this process not only inform the subsequent phases of the project but also highlight potential challenges and opportunities for enhancing the recommendation engine.</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6b1b91e41a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6b1b91e41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01191de73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c01191de73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meet our project criteria, we need to identify what data is relevant. Here are some possible data points we can use.</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b3e41be9f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b3e41be9f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 </a:t>
            </a:r>
            <a:r>
              <a:rPr lang="en" sz="1050">
                <a:solidFill>
                  <a:schemeClr val="dk1"/>
                </a:solidFill>
                <a:highlight>
                  <a:srgbClr val="F9F9FE"/>
                </a:highlight>
              </a:rPr>
              <a:t>Today, I am excited to present our project aimed at developing a Movie Recommender System using Prescriptive Analytics. Our goal is to leverage advanced data science techniques to provide personalized movie recommendations to users, enhancing their viewing experience.</a:t>
            </a:r>
            <a:endParaRPr sz="1050">
              <a:solidFill>
                <a:schemeClr val="dk1"/>
              </a:solidFill>
              <a:highlight>
                <a:srgbClr val="F9F9FE"/>
              </a:highlight>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a8f4b9da67c10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a8f4b9da67c10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III. Data Preparation</a:t>
            </a:r>
            <a:endParaRPr sz="1200">
              <a:solidFill>
                <a:srgbClr val="0D0D0D"/>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3. Construct Data</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Deriving Attributes: </a:t>
            </a:r>
            <a:r>
              <a:rPr lang="en" sz="1200" u="sng">
                <a:solidFill>
                  <a:srgbClr val="0D0D0D"/>
                </a:solidFill>
                <a:highlight>
                  <a:srgbClr val="FFFFFF"/>
                </a:highlight>
                <a:latin typeface="Roboto"/>
                <a:ea typeface="Roboto"/>
                <a:cs typeface="Roboto"/>
                <a:sym typeface="Roboto"/>
              </a:rPr>
              <a:t>Create new features</a:t>
            </a:r>
            <a:r>
              <a:rPr lang="en" sz="1200">
                <a:solidFill>
                  <a:srgbClr val="0D0D0D"/>
                </a:solidFill>
                <a:highlight>
                  <a:srgbClr val="FFFFFF"/>
                </a:highlight>
                <a:latin typeface="Roboto"/>
                <a:ea typeface="Roboto"/>
                <a:cs typeface="Roboto"/>
                <a:sym typeface="Roboto"/>
              </a:rPr>
              <a:t> that could </a:t>
            </a:r>
            <a:r>
              <a:rPr lang="en" sz="1200" u="sng">
                <a:solidFill>
                  <a:srgbClr val="0D0D0D"/>
                </a:solidFill>
                <a:highlight>
                  <a:srgbClr val="FFFFFF"/>
                </a:highlight>
                <a:latin typeface="Roboto"/>
                <a:ea typeface="Roboto"/>
                <a:cs typeface="Roboto"/>
                <a:sym typeface="Roboto"/>
              </a:rPr>
              <a:t>enhance the model's performance</a:t>
            </a:r>
            <a:r>
              <a:rPr lang="en" sz="1200">
                <a:solidFill>
                  <a:srgbClr val="0D0D0D"/>
                </a:solidFill>
                <a:highlight>
                  <a:srgbClr val="FFFFFF"/>
                </a:highlight>
                <a:latin typeface="Roboto"/>
                <a:ea typeface="Roboto"/>
                <a:cs typeface="Roboto"/>
                <a:sym typeface="Roboto"/>
              </a:rPr>
              <a:t>. For example, from the timestamp of ratings, derive features like "time since last activity" to capture user engagement or "time of day" to understand viewing preferences.</a:t>
            </a:r>
            <a:endParaRPr sz="1200">
              <a:solidFill>
                <a:srgbClr val="0D0D0D"/>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4. Integrate Data</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u="sng">
                <a:solidFill>
                  <a:srgbClr val="0D0D0D"/>
                </a:solidFill>
                <a:highlight>
                  <a:srgbClr val="FFFFFF"/>
                </a:highlight>
                <a:latin typeface="Roboto"/>
                <a:ea typeface="Roboto"/>
                <a:cs typeface="Roboto"/>
                <a:sym typeface="Roboto"/>
              </a:rPr>
              <a:t>Combining Data Sources</a:t>
            </a:r>
            <a:r>
              <a:rPr lang="en" sz="1200">
                <a:solidFill>
                  <a:srgbClr val="0D0D0D"/>
                </a:solidFill>
                <a:highlight>
                  <a:srgbClr val="FFFFFF"/>
                </a:highlight>
                <a:latin typeface="Roboto"/>
                <a:ea typeface="Roboto"/>
                <a:cs typeface="Roboto"/>
                <a:sym typeface="Roboto"/>
              </a:rPr>
              <a:t>: If user demographics are stored separately from their viewing history, these datasets should be </a:t>
            </a:r>
            <a:r>
              <a:rPr lang="en" sz="1200" u="sng">
                <a:solidFill>
                  <a:srgbClr val="0D0D0D"/>
                </a:solidFill>
                <a:highlight>
                  <a:srgbClr val="FFFFFF"/>
                </a:highlight>
                <a:latin typeface="Roboto"/>
                <a:ea typeface="Roboto"/>
                <a:cs typeface="Roboto"/>
                <a:sym typeface="Roboto"/>
              </a:rPr>
              <a:t>merged</a:t>
            </a:r>
            <a:r>
              <a:rPr lang="en" sz="1200">
                <a:solidFill>
                  <a:srgbClr val="0D0D0D"/>
                </a:solidFill>
                <a:highlight>
                  <a:srgbClr val="FFFFFF"/>
                </a:highlight>
                <a:latin typeface="Roboto"/>
                <a:ea typeface="Roboto"/>
                <a:cs typeface="Roboto"/>
                <a:sym typeface="Roboto"/>
              </a:rPr>
              <a:t>. Similarly, movie metadata (like genres or cast) should be integrated with ratings data to enable content-based filtering.</a:t>
            </a:r>
            <a:endParaRPr sz="1200">
              <a:solidFill>
                <a:srgbClr val="0D0D0D"/>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5. Format Data</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u="sng">
                <a:solidFill>
                  <a:srgbClr val="0D0D0D"/>
                </a:solidFill>
                <a:highlight>
                  <a:srgbClr val="FFFFFF"/>
                </a:highlight>
                <a:latin typeface="Roboto"/>
                <a:ea typeface="Roboto"/>
                <a:cs typeface="Roboto"/>
                <a:sym typeface="Roboto"/>
              </a:rPr>
              <a:t>Reformatting</a:t>
            </a:r>
            <a:r>
              <a:rPr lang="en" sz="1200">
                <a:solidFill>
                  <a:srgbClr val="0D0D0D"/>
                </a:solidFill>
                <a:highlight>
                  <a:srgbClr val="FFFFFF"/>
                </a:highlight>
                <a:latin typeface="Roboto"/>
                <a:ea typeface="Roboto"/>
                <a:cs typeface="Roboto"/>
                <a:sym typeface="Roboto"/>
              </a:rPr>
              <a:t>: Ensure data is in the </a:t>
            </a:r>
            <a:r>
              <a:rPr lang="en" sz="1200" u="sng">
                <a:solidFill>
                  <a:srgbClr val="0D0D0D"/>
                </a:solidFill>
                <a:highlight>
                  <a:srgbClr val="FFFFFF"/>
                </a:highlight>
                <a:latin typeface="Roboto"/>
                <a:ea typeface="Roboto"/>
                <a:cs typeface="Roboto"/>
                <a:sym typeface="Roboto"/>
              </a:rPr>
              <a:t>correct format</a:t>
            </a:r>
            <a:r>
              <a:rPr lang="en" sz="1200">
                <a:solidFill>
                  <a:srgbClr val="0D0D0D"/>
                </a:solidFill>
                <a:highlight>
                  <a:srgbClr val="FFFFFF"/>
                </a:highlight>
                <a:latin typeface="Roboto"/>
                <a:ea typeface="Roboto"/>
                <a:cs typeface="Roboto"/>
                <a:sym typeface="Roboto"/>
              </a:rPr>
              <a:t> for modeling. Convert categorical variables (like genres) into numerical values using techniques such as one-hot encoding, and standardize formats for dates and times.</a:t>
            </a: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00ad83b3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00ad83b3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 ( Hot encoder for category)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a8f4b9da67c10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a8f4b9da67c10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chemeClr val="lt1"/>
                </a:highlight>
                <a:latin typeface="Roboto"/>
                <a:ea typeface="Roboto"/>
                <a:cs typeface="Roboto"/>
                <a:sym typeface="Roboto"/>
              </a:rPr>
              <a:t>IV. Modeling</a:t>
            </a:r>
            <a:endParaRPr sz="1650" b="1">
              <a:solidFill>
                <a:srgbClr val="0D0D0D"/>
              </a:solidFill>
              <a:highlight>
                <a:schemeClr val="lt1"/>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1. Select Modeling Techniques</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Algorithm Selection: </a:t>
            </a:r>
            <a:r>
              <a:rPr lang="en" sz="1200">
                <a:solidFill>
                  <a:srgbClr val="0D0D0D"/>
                </a:solidFill>
                <a:highlight>
                  <a:schemeClr val="lt1"/>
                </a:highlight>
                <a:latin typeface="Roboto"/>
                <a:ea typeface="Roboto"/>
                <a:cs typeface="Roboto"/>
                <a:sym typeface="Roboto"/>
              </a:rPr>
              <a:t>For a recommendation system, common techniques include collaborative filtering, content-based filtering, and hybrid methods. Machine learning models like neural networks (for deep learning approaches) and matrix factorization techniques can also be effective.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2. Generate Test Design</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Data Splitting: </a:t>
            </a:r>
            <a:r>
              <a:rPr lang="en" sz="1200">
                <a:solidFill>
                  <a:srgbClr val="0D0D0D"/>
                </a:solidFill>
                <a:highlight>
                  <a:schemeClr val="lt1"/>
                </a:highlight>
                <a:latin typeface="Roboto"/>
                <a:ea typeface="Roboto"/>
                <a:cs typeface="Roboto"/>
                <a:sym typeface="Roboto"/>
              </a:rPr>
              <a:t>Divide the data into training, validation, and test sets to evaluate the model's performance. A common approach is to use a time-based split for recommendation systems to mimic how users would interact with the system over time.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3. Build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Model Training:</a:t>
            </a:r>
            <a:r>
              <a:rPr lang="en" sz="1200">
                <a:solidFill>
                  <a:srgbClr val="0D0D0D"/>
                </a:solidFill>
                <a:highlight>
                  <a:schemeClr val="lt1"/>
                </a:highlight>
                <a:latin typeface="Roboto"/>
                <a:ea typeface="Roboto"/>
                <a:cs typeface="Roboto"/>
                <a:sym typeface="Roboto"/>
              </a:rPr>
              <a:t> Implement the chosen algorithms. For example, training a collaborative filtering model might involve executing code that calculates similarity scores between users or items. A deep learning approach could require setting up a neural network architecture and training the model on user interaction data.</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4. Assess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Evaluation:</a:t>
            </a:r>
            <a:r>
              <a:rPr lang="en" sz="1200">
                <a:solidFill>
                  <a:srgbClr val="0D0D0D"/>
                </a:solidFill>
                <a:highlight>
                  <a:schemeClr val="lt1"/>
                </a:highlight>
                <a:latin typeface="Roboto"/>
                <a:ea typeface="Roboto"/>
                <a:cs typeface="Roboto"/>
                <a:sym typeface="Roboto"/>
              </a:rPr>
              <a:t> Use metrics such as precision, recall, RMSE (Root Mean Square Error), or AUC (Area Under the Curve) to compare the performance of different models. The choice of metrics should reflect the business objectives, such as increasing user engagement or satisfaction.</a:t>
            </a:r>
            <a:endParaRPr sz="1200">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Interpretation:</a:t>
            </a:r>
            <a:r>
              <a:rPr lang="en" sz="1200">
                <a:solidFill>
                  <a:srgbClr val="0D0D0D"/>
                </a:solidFill>
                <a:highlight>
                  <a:schemeClr val="lt1"/>
                </a:highlight>
                <a:latin typeface="Roboto"/>
                <a:ea typeface="Roboto"/>
                <a:cs typeface="Roboto"/>
                <a:sym typeface="Roboto"/>
              </a:rPr>
              <a:t> Assess the models based on their ability to recommend movies that align with user preferences. This involves a combination of quantitative metrics and qualitative assessments (e.g., user feedback on recommendations).</a:t>
            </a:r>
            <a:endParaRPr sz="1200">
              <a:solidFill>
                <a:srgbClr val="0D0D0D"/>
              </a:solidFill>
              <a:highlight>
                <a:schemeClr val="lt1"/>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The Data Preparation and Modeling phases are iterative. Insights from model assessments may lead back to data preparation for further refinement. By meticulously preparing the data and thoughtfully selecting and evaluating models, a movie recommendation system can be optimized to deliver personalized and engaging user experiences.</a:t>
            </a:r>
            <a:endParaRPr sz="1200">
              <a:solidFill>
                <a:srgbClr val="0D0D0D"/>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f30537d12f_2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f30537d12f_2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chemeClr val="lt1"/>
                </a:highlight>
                <a:latin typeface="Roboto"/>
                <a:ea typeface="Roboto"/>
                <a:cs typeface="Roboto"/>
                <a:sym typeface="Roboto"/>
              </a:rPr>
              <a:t>IV. Modeling</a:t>
            </a:r>
            <a:endParaRPr sz="1650" b="1">
              <a:solidFill>
                <a:srgbClr val="0D0D0D"/>
              </a:solidFill>
              <a:highlight>
                <a:schemeClr val="lt1"/>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1. Select Modeling Techniques</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Algorithm Selection: </a:t>
            </a:r>
            <a:r>
              <a:rPr lang="en" sz="1200">
                <a:solidFill>
                  <a:srgbClr val="0D0D0D"/>
                </a:solidFill>
                <a:highlight>
                  <a:schemeClr val="lt1"/>
                </a:highlight>
                <a:latin typeface="Roboto"/>
                <a:ea typeface="Roboto"/>
                <a:cs typeface="Roboto"/>
                <a:sym typeface="Roboto"/>
              </a:rPr>
              <a:t>For a recommendation system, common techniques include collaborative filtering and content-based filtering. Machine learning models like neural networks (for deep learning approaches) and matrix factorization techniques can also be effective.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2. Generate Test Design</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Data Splitting: </a:t>
            </a:r>
            <a:r>
              <a:rPr lang="en" sz="1200">
                <a:solidFill>
                  <a:srgbClr val="0D0D0D"/>
                </a:solidFill>
                <a:highlight>
                  <a:schemeClr val="lt1"/>
                </a:highlight>
                <a:latin typeface="Roboto"/>
                <a:ea typeface="Roboto"/>
                <a:cs typeface="Roboto"/>
                <a:sym typeface="Roboto"/>
              </a:rPr>
              <a:t>Divide the data into training, validation, and test sets to evaluate the model's performance. A common approach is to use a time-based split for recommendation systems to mimic how users would interact with the system over time.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3. Build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Model Training:</a:t>
            </a:r>
            <a:r>
              <a:rPr lang="en" sz="1200">
                <a:solidFill>
                  <a:srgbClr val="0D0D0D"/>
                </a:solidFill>
                <a:highlight>
                  <a:schemeClr val="lt1"/>
                </a:highlight>
                <a:latin typeface="Roboto"/>
                <a:ea typeface="Roboto"/>
                <a:cs typeface="Roboto"/>
                <a:sym typeface="Roboto"/>
              </a:rPr>
              <a:t> Implement the chosen algorithms. For example, training a collaborative filtering model might involve executing code that calculates similarity scores between users or items. A deep learning approach could require setting up a neural network architecture and training the model on user interaction data.</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4. Assess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Evaluation:</a:t>
            </a:r>
            <a:r>
              <a:rPr lang="en" sz="1200">
                <a:solidFill>
                  <a:srgbClr val="0D0D0D"/>
                </a:solidFill>
                <a:highlight>
                  <a:schemeClr val="lt1"/>
                </a:highlight>
                <a:latin typeface="Roboto"/>
                <a:ea typeface="Roboto"/>
                <a:cs typeface="Roboto"/>
                <a:sym typeface="Roboto"/>
              </a:rPr>
              <a:t> Use metrics such as precision, recall, RMSE (Root Mean Square Error), or AUC (Area Under the Curve) to compare the performance of different models. The choice of metrics should reflect the business objectives, such as increasing user engagement or satisfaction.</a:t>
            </a:r>
            <a:endParaRPr sz="1200">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Interpretation:</a:t>
            </a:r>
            <a:r>
              <a:rPr lang="en" sz="1200">
                <a:solidFill>
                  <a:srgbClr val="0D0D0D"/>
                </a:solidFill>
                <a:highlight>
                  <a:schemeClr val="lt1"/>
                </a:highlight>
                <a:latin typeface="Roboto"/>
                <a:ea typeface="Roboto"/>
                <a:cs typeface="Roboto"/>
                <a:sym typeface="Roboto"/>
              </a:rPr>
              <a:t> Assess the models based on their ability to recommend movies that align with user preferences. This involves a combination of quantitative metrics and qualitative assessments (e.g., user feedback on recommendations).</a:t>
            </a:r>
            <a:endParaRPr sz="1200">
              <a:solidFill>
                <a:srgbClr val="0D0D0D"/>
              </a:solidFill>
              <a:highlight>
                <a:schemeClr val="lt1"/>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The Data Preparation and Modeling phases are iterative. Insights from model assessments may lead back to data preparation for further refinement. By meticulously preparing the data and thoughtfully selecting and evaluating models, a movie recommendation system can be optimized to deliver personalized and engaging user experiences.</a:t>
            </a:r>
            <a:endParaRPr sz="1200">
              <a:solidFill>
                <a:srgbClr val="0D0D0D"/>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b1b91e41a_6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6b1b91e41a_6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None/>
            </a:pPr>
            <a:r>
              <a:rPr lang="en" sz="1650" b="1">
                <a:solidFill>
                  <a:srgbClr val="0D0D0D"/>
                </a:solidFill>
                <a:highlight>
                  <a:schemeClr val="lt1"/>
                </a:highlight>
                <a:latin typeface="Roboto"/>
                <a:ea typeface="Roboto"/>
                <a:cs typeface="Roboto"/>
                <a:sym typeface="Roboto"/>
              </a:rPr>
              <a:t>IV. Modeling</a:t>
            </a:r>
            <a:endParaRPr sz="1650" b="1">
              <a:solidFill>
                <a:srgbClr val="0D0D0D"/>
              </a:solidFill>
              <a:highlight>
                <a:schemeClr val="lt1"/>
              </a:highlight>
              <a:latin typeface="Roboto"/>
              <a:ea typeface="Roboto"/>
              <a:cs typeface="Roboto"/>
              <a:sym typeface="Roboto"/>
            </a:endParaRPr>
          </a:p>
          <a:p>
            <a:pPr marL="0" lvl="0" indent="0" algn="l" rtl="0">
              <a:lnSpc>
                <a:spcPct val="150000"/>
              </a:lnSpc>
              <a:spcBef>
                <a:spcPts val="1200"/>
              </a:spcBef>
              <a:spcAft>
                <a:spcPts val="0"/>
              </a:spcAft>
              <a:buNone/>
            </a:pPr>
            <a:r>
              <a:rPr lang="en" sz="1200" b="1">
                <a:solidFill>
                  <a:srgbClr val="0D0D0D"/>
                </a:solidFill>
                <a:highlight>
                  <a:schemeClr val="lt1"/>
                </a:highlight>
                <a:latin typeface="Roboto"/>
                <a:ea typeface="Roboto"/>
                <a:cs typeface="Roboto"/>
                <a:sym typeface="Roboto"/>
              </a:rPr>
              <a:t>1. Select Modeling Techniques</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Algorithm Selection: </a:t>
            </a:r>
            <a:r>
              <a:rPr lang="en" sz="1200">
                <a:solidFill>
                  <a:srgbClr val="0D0D0D"/>
                </a:solidFill>
                <a:highlight>
                  <a:schemeClr val="lt1"/>
                </a:highlight>
                <a:latin typeface="Roboto"/>
                <a:ea typeface="Roboto"/>
                <a:cs typeface="Roboto"/>
                <a:sym typeface="Roboto"/>
              </a:rPr>
              <a:t>For a recommendation system, common techniques include collaborative filtering and content-based filtering. Machine learning models like neural networks (for deep learning approaches) and matrix factorization techniques can also be effective.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None/>
            </a:pPr>
            <a:r>
              <a:rPr lang="en" sz="1200" b="1">
                <a:solidFill>
                  <a:srgbClr val="0D0D0D"/>
                </a:solidFill>
                <a:highlight>
                  <a:schemeClr val="lt1"/>
                </a:highlight>
                <a:latin typeface="Roboto"/>
                <a:ea typeface="Roboto"/>
                <a:cs typeface="Roboto"/>
                <a:sym typeface="Roboto"/>
              </a:rPr>
              <a:t>2. Generate Test Design</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Data Splitting: </a:t>
            </a:r>
            <a:r>
              <a:rPr lang="en" sz="1200">
                <a:solidFill>
                  <a:srgbClr val="0D0D0D"/>
                </a:solidFill>
                <a:highlight>
                  <a:schemeClr val="lt1"/>
                </a:highlight>
                <a:latin typeface="Roboto"/>
                <a:ea typeface="Roboto"/>
                <a:cs typeface="Roboto"/>
                <a:sym typeface="Roboto"/>
              </a:rPr>
              <a:t>Divide the data into training, validation, and test sets to evaluate the model's performance. A common approach is to use a time-based split for recommendation systems to mimic how users would interact with the system over time.</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None/>
            </a:pPr>
            <a:r>
              <a:rPr lang="en" sz="1200" b="1">
                <a:solidFill>
                  <a:srgbClr val="0D0D0D"/>
                </a:solidFill>
                <a:highlight>
                  <a:schemeClr val="lt1"/>
                </a:highlight>
                <a:latin typeface="Roboto"/>
                <a:ea typeface="Roboto"/>
                <a:cs typeface="Roboto"/>
                <a:sym typeface="Roboto"/>
              </a:rPr>
              <a:t>3. Build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Model Training:</a:t>
            </a:r>
            <a:r>
              <a:rPr lang="en" sz="1200">
                <a:solidFill>
                  <a:srgbClr val="0D0D0D"/>
                </a:solidFill>
                <a:highlight>
                  <a:schemeClr val="lt1"/>
                </a:highlight>
                <a:latin typeface="Roboto"/>
                <a:ea typeface="Roboto"/>
                <a:cs typeface="Roboto"/>
                <a:sym typeface="Roboto"/>
              </a:rPr>
              <a:t> Implement the chosen algorithms. For example, training a collaborative filtering model might involve executing code that calculates similarity scores between users or items. A deep learning approach could require setting up a neural network architecture and training the model on user interaction data.</a:t>
            </a:r>
            <a:endParaRPr sz="1200">
              <a:solidFill>
                <a:srgbClr val="0D0D0D"/>
              </a:solidFill>
              <a:highlight>
                <a:schemeClr val="lt1"/>
              </a:highlight>
              <a:latin typeface="Roboto"/>
              <a:ea typeface="Roboto"/>
              <a:cs typeface="Roboto"/>
              <a:sym typeface="Roboto"/>
            </a:endParaRPr>
          </a:p>
          <a:p>
            <a:pPr marL="0" lvl="0" indent="0" algn="l" rtl="0">
              <a:lnSpc>
                <a:spcPct val="150000"/>
              </a:lnSpc>
              <a:spcBef>
                <a:spcPts val="1500"/>
              </a:spcBef>
              <a:spcAft>
                <a:spcPts val="0"/>
              </a:spcAft>
              <a:buNone/>
            </a:pPr>
            <a:r>
              <a:rPr lang="en" sz="1200" b="1">
                <a:solidFill>
                  <a:srgbClr val="0D0D0D"/>
                </a:solidFill>
                <a:highlight>
                  <a:schemeClr val="lt1"/>
                </a:highlight>
                <a:latin typeface="Roboto"/>
                <a:ea typeface="Roboto"/>
                <a:cs typeface="Roboto"/>
                <a:sym typeface="Roboto"/>
              </a:rPr>
              <a:t>4. Assess Model</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2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Evaluation:</a:t>
            </a:r>
            <a:r>
              <a:rPr lang="en" sz="1200">
                <a:solidFill>
                  <a:srgbClr val="0D0D0D"/>
                </a:solidFill>
                <a:highlight>
                  <a:schemeClr val="lt1"/>
                </a:highlight>
                <a:latin typeface="Roboto"/>
                <a:ea typeface="Roboto"/>
                <a:cs typeface="Roboto"/>
                <a:sym typeface="Roboto"/>
              </a:rPr>
              <a:t> Use metrics such as precision, recall, RMSE (Root Mean Square Error), or AUC (Area Under the Curve) to compare the performance of different models. The choice of metrics should reflect the business objectives, such as increasing user engagement or satisfaction.</a:t>
            </a:r>
            <a:endParaRPr sz="1200">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Interpretation:</a:t>
            </a:r>
            <a:r>
              <a:rPr lang="en" sz="1200">
                <a:solidFill>
                  <a:srgbClr val="0D0D0D"/>
                </a:solidFill>
                <a:highlight>
                  <a:schemeClr val="lt1"/>
                </a:highlight>
                <a:latin typeface="Roboto"/>
                <a:ea typeface="Roboto"/>
                <a:cs typeface="Roboto"/>
                <a:sym typeface="Roboto"/>
              </a:rPr>
              <a:t> Assess the models based on their ability to recommend movies that align with user preferences. This involves a combination of quantitative metrics and qualitative assessments (e.g., user feedback on recommendations).</a:t>
            </a:r>
            <a:endParaRPr sz="1200">
              <a:solidFill>
                <a:srgbClr val="0D0D0D"/>
              </a:solidFill>
              <a:highlight>
                <a:schemeClr val="lt1"/>
              </a:highlight>
              <a:latin typeface="Roboto"/>
              <a:ea typeface="Roboto"/>
              <a:cs typeface="Roboto"/>
              <a:sym typeface="Roboto"/>
            </a:endParaRPr>
          </a:p>
          <a:p>
            <a:pPr marL="0" lvl="0" indent="0" algn="l" rtl="0">
              <a:lnSpc>
                <a:spcPct val="115000"/>
              </a:lnSpc>
              <a:spcBef>
                <a:spcPts val="1500"/>
              </a:spcBef>
              <a:spcAft>
                <a:spcPts val="0"/>
              </a:spcAft>
              <a:buNone/>
            </a:pPr>
            <a:r>
              <a:rPr lang="en" sz="1200">
                <a:solidFill>
                  <a:srgbClr val="0D0D0D"/>
                </a:solidFill>
                <a:highlight>
                  <a:schemeClr val="lt1"/>
                </a:highlight>
                <a:latin typeface="Roboto"/>
                <a:ea typeface="Roboto"/>
                <a:cs typeface="Roboto"/>
                <a:sym typeface="Roboto"/>
              </a:rPr>
              <a:t>The Data Preparation and Modeling phases are iterative. Insights from model assessments may lead back to data preparation for further refinement. By meticulously preparing the data and thoughtfully selecting and evaluating models, a movie recommendation system can be optimized to deliver personalized and engaging user experiences.</a:t>
            </a:r>
            <a:endParaRPr sz="1200">
              <a:solidFill>
                <a:srgbClr val="0D0D0D"/>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b074524b6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b074524b6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00d99dbb4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c00d99dbb4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13b74b52d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c13b74b52d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Content-Based Filtering: Content-Based Filtering complements Collaborative Filtering by recommending movies based on their features or characteristics. This method allows you to promote the latest movie updates by matching them with subscribers' interests and preferences. By analyzing attributes like genre, cast, or plot keywords, Content-Based Filtering can recommend movies that are likely to appeal to specific subscriber segments. This approach is beneficial for showcasing new releases and tailored recommendations based on the unique qualities of each movie.</a:t>
            </a:r>
            <a:endParaRPr/>
          </a:p>
          <a:p>
            <a:pPr marL="0" lvl="0" indent="0" algn="l" rtl="0">
              <a:spcBef>
                <a:spcPts val="0"/>
              </a:spcBef>
              <a:spcAft>
                <a:spcPts val="0"/>
              </a:spcAft>
              <a:buNone/>
            </a:pPr>
            <a:endParaRPr/>
          </a:p>
          <a:p>
            <a:pPr marL="457200" lvl="0" indent="0" algn="l" rtl="0">
              <a:lnSpc>
                <a:spcPct val="115000"/>
              </a:lnSpc>
              <a:spcBef>
                <a:spcPts val="1500"/>
              </a:spcBef>
              <a:spcAft>
                <a:spcPts val="0"/>
              </a:spcAft>
              <a:buNone/>
            </a:pPr>
            <a:endParaRPr sz="120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 hybrid model for a movie recommendation system is preferred as it blends the personalized recommendations of collaborative filtering with the detailed content analysis of content-based filtering. This combination provides more accurate, diverse, and adaptable suggestions while mitigating issues like the cold start problem and echo chambers, leading to a superior user experience.</a:t>
            </a:r>
            <a:endParaRPr sz="120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c01191de73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c01191de73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Evaluate Results</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Business Success Criteria Alignment: </a:t>
            </a:r>
            <a:r>
              <a:rPr lang="en" sz="1200">
                <a:solidFill>
                  <a:srgbClr val="0D0D0D"/>
                </a:solidFill>
                <a:highlight>
                  <a:srgbClr val="FFFFFF"/>
                </a:highlight>
                <a:latin typeface="Roboto"/>
                <a:ea typeface="Roboto"/>
                <a:cs typeface="Roboto"/>
                <a:sym typeface="Roboto"/>
              </a:rPr>
              <a:t>Assess how well the models meet predefined business goals, such as improving user engagement, increasing watch time, and boosting subscription rates. </a:t>
            </a:r>
            <a:r>
              <a:rPr lang="en" sz="1200" u="sng">
                <a:solidFill>
                  <a:srgbClr val="0D0D0D"/>
                </a:solidFill>
                <a:highlight>
                  <a:srgbClr val="FFFFFF"/>
                </a:highlight>
                <a:latin typeface="Roboto"/>
                <a:ea typeface="Roboto"/>
                <a:cs typeface="Roboto"/>
                <a:sym typeface="Roboto"/>
              </a:rPr>
              <a:t>Metrics</a:t>
            </a:r>
            <a:r>
              <a:rPr lang="en" sz="1200">
                <a:solidFill>
                  <a:srgbClr val="0D0D0D"/>
                </a:solidFill>
                <a:highlight>
                  <a:srgbClr val="FFFFFF"/>
                </a:highlight>
                <a:latin typeface="Roboto"/>
                <a:ea typeface="Roboto"/>
                <a:cs typeface="Roboto"/>
                <a:sym typeface="Roboto"/>
              </a:rPr>
              <a:t> might include an </a:t>
            </a:r>
            <a:r>
              <a:rPr lang="en" sz="1200">
                <a:solidFill>
                  <a:srgbClr val="0D0D0D"/>
                </a:solidFill>
                <a:highlight>
                  <a:schemeClr val="accent4"/>
                </a:highlight>
                <a:latin typeface="Roboto"/>
                <a:ea typeface="Roboto"/>
                <a:cs typeface="Roboto"/>
                <a:sym typeface="Roboto"/>
              </a:rPr>
              <a:t>increase in user interaction with recommended movies, higher satisfaction ratings, or positive feedback on the recommendation quality.</a:t>
            </a:r>
            <a:endParaRPr sz="1200">
              <a:solidFill>
                <a:srgbClr val="0D0D0D"/>
              </a:solidFill>
              <a:highlight>
                <a:schemeClr val="accent4"/>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Model Selection:</a:t>
            </a:r>
            <a:r>
              <a:rPr lang="en" sz="1200">
                <a:solidFill>
                  <a:srgbClr val="0D0D0D"/>
                </a:solidFill>
                <a:highlight>
                  <a:srgbClr val="FFFFFF"/>
                </a:highlight>
                <a:latin typeface="Roboto"/>
                <a:ea typeface="Roboto"/>
                <a:cs typeface="Roboto"/>
                <a:sym typeface="Roboto"/>
              </a:rPr>
              <a:t> Choose the model that </a:t>
            </a:r>
            <a:r>
              <a:rPr lang="en" sz="1200" u="sng">
                <a:solidFill>
                  <a:srgbClr val="0D0D0D"/>
                </a:solidFill>
                <a:highlight>
                  <a:srgbClr val="FFFFFF"/>
                </a:highlight>
                <a:latin typeface="Roboto"/>
                <a:ea typeface="Roboto"/>
                <a:cs typeface="Roboto"/>
                <a:sym typeface="Roboto"/>
              </a:rPr>
              <a:t>best meets these criteria</a:t>
            </a:r>
            <a:r>
              <a:rPr lang="en" sz="1200">
                <a:solidFill>
                  <a:srgbClr val="0D0D0D"/>
                </a:solidFill>
                <a:highlight>
                  <a:srgbClr val="FFFFFF"/>
                </a:highlight>
                <a:latin typeface="Roboto"/>
                <a:ea typeface="Roboto"/>
                <a:cs typeface="Roboto"/>
                <a:sym typeface="Roboto"/>
              </a:rPr>
              <a:t>. This decision should be based on a </a:t>
            </a:r>
            <a:r>
              <a:rPr lang="en" sz="1200" u="sng">
                <a:solidFill>
                  <a:srgbClr val="0D0D0D"/>
                </a:solidFill>
                <a:highlight>
                  <a:srgbClr val="FFFFFF"/>
                </a:highlight>
                <a:latin typeface="Roboto"/>
                <a:ea typeface="Roboto"/>
                <a:cs typeface="Roboto"/>
                <a:sym typeface="Roboto"/>
              </a:rPr>
              <a:t>combination</a:t>
            </a:r>
            <a:r>
              <a:rPr lang="en" sz="1200">
                <a:solidFill>
                  <a:srgbClr val="0D0D0D"/>
                </a:solidFill>
                <a:highlight>
                  <a:srgbClr val="FFFFFF"/>
                </a:highlight>
                <a:latin typeface="Roboto"/>
                <a:ea typeface="Roboto"/>
                <a:cs typeface="Roboto"/>
                <a:sym typeface="Roboto"/>
              </a:rPr>
              <a:t> of quantitative </a:t>
            </a:r>
            <a:r>
              <a:rPr lang="en" sz="1200" u="sng">
                <a:solidFill>
                  <a:srgbClr val="0D0D0D"/>
                </a:solidFill>
                <a:highlight>
                  <a:schemeClr val="accent4"/>
                </a:highlight>
                <a:latin typeface="Roboto"/>
                <a:ea typeface="Roboto"/>
                <a:cs typeface="Roboto"/>
                <a:sym typeface="Roboto"/>
              </a:rPr>
              <a:t>performance metrics</a:t>
            </a:r>
            <a:r>
              <a:rPr lang="en" sz="1200">
                <a:solidFill>
                  <a:srgbClr val="0D0D0D"/>
                </a:solidFill>
                <a:highlight>
                  <a:schemeClr val="accent4"/>
                </a:highlight>
                <a:latin typeface="Roboto"/>
                <a:ea typeface="Roboto"/>
                <a:cs typeface="Roboto"/>
                <a:sym typeface="Roboto"/>
              </a:rPr>
              <a:t> (e.g., precision, recall</a:t>
            </a:r>
            <a:r>
              <a:rPr lang="en" sz="1200">
                <a:solidFill>
                  <a:srgbClr val="0D0D0D"/>
                </a:solidFill>
                <a:highlight>
                  <a:srgbClr val="FFFFFF"/>
                </a:highlight>
                <a:latin typeface="Roboto"/>
                <a:ea typeface="Roboto"/>
                <a:cs typeface="Roboto"/>
                <a:sym typeface="Roboto"/>
              </a:rPr>
              <a:t>) and qualitative assessments, such as user feedback on the relevance and diversity of recommendations. It's crucial to consider the balance between accuracy and computational efficiency, especially for systems that require real-time recommendations.</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Review Process</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Process Evaluation:</a:t>
            </a:r>
            <a:r>
              <a:rPr lang="en" sz="1200">
                <a:solidFill>
                  <a:srgbClr val="0D0D0D"/>
                </a:solidFill>
                <a:highlight>
                  <a:srgbClr val="FFFFFF"/>
                </a:highlight>
                <a:latin typeface="Roboto"/>
                <a:ea typeface="Roboto"/>
                <a:cs typeface="Roboto"/>
                <a:sym typeface="Roboto"/>
              </a:rPr>
              <a:t> Conduct a thorough review of the data mining process to </a:t>
            </a:r>
            <a:r>
              <a:rPr lang="en" sz="1200" u="sng">
                <a:solidFill>
                  <a:srgbClr val="0D0D0D"/>
                </a:solidFill>
                <a:highlight>
                  <a:srgbClr val="FFFFFF"/>
                </a:highlight>
                <a:latin typeface="Roboto"/>
                <a:ea typeface="Roboto"/>
                <a:cs typeface="Roboto"/>
                <a:sym typeface="Roboto"/>
              </a:rPr>
              <a:t>identify any areas for improvement</a:t>
            </a:r>
            <a:r>
              <a:rPr lang="en" sz="1200">
                <a:solidFill>
                  <a:srgbClr val="0D0D0D"/>
                </a:solidFill>
                <a:highlight>
                  <a:srgbClr val="FFFFFF"/>
                </a:highlight>
                <a:latin typeface="Roboto"/>
                <a:ea typeface="Roboto"/>
                <a:cs typeface="Roboto"/>
                <a:sym typeface="Roboto"/>
              </a:rPr>
              <a:t>. This includes evaluating the completeness and quality of the data used, the effectiveness of data preparation techniques, and the appropriateness of the modeling approaches.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Findings Summary: </a:t>
            </a:r>
            <a:r>
              <a:rPr lang="en" sz="1200">
                <a:solidFill>
                  <a:srgbClr val="0D0D0D"/>
                </a:solidFill>
                <a:highlight>
                  <a:srgbClr val="FFFFFF"/>
                </a:highlight>
                <a:latin typeface="Roboto"/>
                <a:ea typeface="Roboto"/>
                <a:cs typeface="Roboto"/>
                <a:sym typeface="Roboto"/>
              </a:rPr>
              <a:t>Document the </a:t>
            </a:r>
            <a:r>
              <a:rPr lang="en" sz="1200" u="sng">
                <a:solidFill>
                  <a:srgbClr val="0D0D0D"/>
                </a:solidFill>
                <a:highlight>
                  <a:srgbClr val="FFFFFF"/>
                </a:highlight>
                <a:latin typeface="Roboto"/>
                <a:ea typeface="Roboto"/>
                <a:cs typeface="Roboto"/>
                <a:sym typeface="Roboto"/>
              </a:rPr>
              <a:t>key findings</a:t>
            </a:r>
            <a:r>
              <a:rPr lang="en" sz="1200">
                <a:solidFill>
                  <a:srgbClr val="0D0D0D"/>
                </a:solidFill>
                <a:highlight>
                  <a:srgbClr val="FFFFFF"/>
                </a:highlight>
                <a:latin typeface="Roboto"/>
                <a:ea typeface="Roboto"/>
                <a:cs typeface="Roboto"/>
                <a:sym typeface="Roboto"/>
              </a:rPr>
              <a:t> from this review. If any steps were overlooked or if there were areas where the execution could be improved, detail these points and suggest how they could be addressed in future iterations. For example, if integrating additional data sources could potentially improve recommendation quality, note this for future development.</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Corrective Actions:</a:t>
            </a:r>
            <a:r>
              <a:rPr lang="en" sz="1200">
                <a:solidFill>
                  <a:srgbClr val="0D0D0D"/>
                </a:solidFill>
                <a:highlight>
                  <a:srgbClr val="FFFFFF"/>
                </a:highlight>
                <a:latin typeface="Roboto"/>
                <a:ea typeface="Roboto"/>
                <a:cs typeface="Roboto"/>
                <a:sym typeface="Roboto"/>
              </a:rPr>
              <a:t> Based on the review, outline any immediate actions needed to rectify oversights or errors in the earlier phases. This might involve revisiting the Data Preparation phase to clean additional datasets or refining the model selection based on new insights.</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Determine Next Steps</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Deployment Decision: </a:t>
            </a:r>
            <a:r>
              <a:rPr lang="en" sz="1200">
                <a:solidFill>
                  <a:srgbClr val="0D0D0D"/>
                </a:solidFill>
                <a:highlight>
                  <a:srgbClr val="FFFFFF"/>
                </a:highlight>
                <a:latin typeface="Roboto"/>
                <a:ea typeface="Roboto"/>
                <a:cs typeface="Roboto"/>
                <a:sym typeface="Roboto"/>
              </a:rPr>
              <a:t>Decide whether the current model is ready for deployment based on its alignment with business goals and the outcomes of the process review. If the model is deemed ready, plan for the integration of the recommendation system into the live environment, ensuring scalability and performance monitoring mechanisms are in place.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Further Iteration:</a:t>
            </a:r>
            <a:r>
              <a:rPr lang="en" sz="1200">
                <a:solidFill>
                  <a:srgbClr val="0D0D0D"/>
                </a:solidFill>
                <a:highlight>
                  <a:srgbClr val="FFFFFF"/>
                </a:highlight>
                <a:latin typeface="Roboto"/>
                <a:ea typeface="Roboto"/>
                <a:cs typeface="Roboto"/>
                <a:sym typeface="Roboto"/>
              </a:rPr>
              <a:t> If the model does not fully meet the business objectives or if there is room for significant improvement, identify specific areas for iteration. This could involve exploring additional modeling techniques, incorporating new data sources, or refining the evaluation metrics.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New Projects Initiation: </a:t>
            </a:r>
            <a:r>
              <a:rPr lang="en" sz="1200">
                <a:solidFill>
                  <a:srgbClr val="0D0D0D"/>
                </a:solidFill>
                <a:highlight>
                  <a:srgbClr val="FFFFFF"/>
                </a:highlight>
                <a:latin typeface="Roboto"/>
                <a:ea typeface="Roboto"/>
                <a:cs typeface="Roboto"/>
                <a:sym typeface="Roboto"/>
              </a:rPr>
              <a:t>In some cases, the evaluation might reveal new opportunities or challenges that warrant the initiation of new projects. For example, the need for better user profiling might lead to a project focused on enhancing user data collection and analysis.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The Evaluation phase is essential for ensuring that the movie recommendation system will deliver value to the business and its users. By systematically evaluating the results, reviewing the process, and determining the next steps, you can ensure that the final system is well-positioned to meet the desired objectives and is capable of evolving in response to new challenges and opportunities.</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6b0424b7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6b0424b7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chemeClr val="lt1"/>
                </a:highlight>
                <a:latin typeface="Roboto"/>
                <a:ea typeface="Roboto"/>
                <a:cs typeface="Roboto"/>
                <a:sym typeface="Roboto"/>
              </a:rPr>
              <a:t>Evaluate Results</a:t>
            </a:r>
            <a:endParaRPr sz="165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Business Success Criteria Alignment: </a:t>
            </a:r>
            <a:r>
              <a:rPr lang="en" sz="1200">
                <a:solidFill>
                  <a:srgbClr val="0D0D0D"/>
                </a:solidFill>
                <a:highlight>
                  <a:schemeClr val="lt1"/>
                </a:highlight>
                <a:latin typeface="Roboto"/>
                <a:ea typeface="Roboto"/>
                <a:cs typeface="Roboto"/>
                <a:sym typeface="Roboto"/>
              </a:rPr>
              <a:t>Record user interaction with planned algorithm to track user engagement, user watch time and boosting subscription</a:t>
            </a:r>
            <a:endParaRPr sz="1200">
              <a:solidFill>
                <a:srgbClr val="0D0D0D"/>
              </a:solidFill>
              <a:highlight>
                <a:schemeClr val="lt1"/>
              </a:highlight>
              <a:latin typeface="Roboto"/>
              <a:ea typeface="Roboto"/>
              <a:cs typeface="Roboto"/>
              <a:sym typeface="Roboto"/>
            </a:endParaRPr>
          </a:p>
          <a:p>
            <a:pPr marL="0" lvl="0" indent="0" algn="l" rtl="0">
              <a:spcBef>
                <a:spcPts val="1500"/>
              </a:spcBef>
              <a:spcAft>
                <a:spcPts val="0"/>
              </a:spcAft>
              <a:buNone/>
            </a:pPr>
            <a:r>
              <a:rPr lang="en" sz="2000">
                <a:solidFill>
                  <a:schemeClr val="dk1"/>
                </a:solidFill>
                <a:latin typeface="Economica"/>
                <a:ea typeface="Economica"/>
                <a:cs typeface="Economica"/>
                <a:sym typeface="Economica"/>
              </a:rPr>
              <a:t>We’ve chosen this model since it best meet our business objectives. -&gt; This allow us to </a:t>
            </a:r>
            <a:endParaRPr sz="2000">
              <a:solidFill>
                <a:schemeClr val="dk1"/>
              </a:solidFill>
              <a:latin typeface="Economica"/>
              <a:ea typeface="Economica"/>
              <a:cs typeface="Economica"/>
              <a:sym typeface="Economica"/>
            </a:endParaRPr>
          </a:p>
          <a:p>
            <a:pPr marL="0" lvl="0" indent="0" algn="l" rtl="0">
              <a:spcBef>
                <a:spcPts val="0"/>
              </a:spcBef>
              <a:spcAft>
                <a:spcPts val="0"/>
              </a:spcAft>
              <a:buNone/>
            </a:pPr>
            <a:r>
              <a:rPr lang="en" sz="1200">
                <a:solidFill>
                  <a:srgbClr val="0D0D0D"/>
                </a:solidFill>
                <a:highlight>
                  <a:srgbClr val="FFFFFF"/>
                </a:highlight>
                <a:latin typeface="Roboto"/>
                <a:ea typeface="Roboto"/>
                <a:cs typeface="Roboto"/>
                <a:sym typeface="Roboto"/>
              </a:rPr>
              <a:t>To counter the viewership decline and boost engagement, we're implementing a hybrid recommendation system. This approach combines collaborative and content-based models to offer personalized, varied recommendations, addressing new user challenges and preventing content stagnation, ultimately aiming to increase viewing time and engagement.</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a:solidFill>
                <a:schemeClr val="dk1"/>
              </a:solidFill>
              <a:latin typeface="Economica"/>
              <a:ea typeface="Economica"/>
              <a:cs typeface="Economica"/>
              <a:sym typeface="Economica"/>
            </a:endParaRPr>
          </a:p>
          <a:p>
            <a:pPr marL="457200" lvl="0" indent="0" algn="l" rtl="0">
              <a:spcBef>
                <a:spcPts val="0"/>
              </a:spcBef>
              <a:spcAft>
                <a:spcPts val="0"/>
              </a:spcAft>
              <a:buNone/>
            </a:pPr>
            <a:endParaRPr sz="1200">
              <a:solidFill>
                <a:srgbClr val="0D0D0D"/>
              </a:solidFill>
              <a:highlight>
                <a:schemeClr val="lt1"/>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6b3e41be9f_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6b3e41be9f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0" lvl="0" indent="0" algn="l" rtl="0">
              <a:spcBef>
                <a:spcPts val="0"/>
              </a:spcBef>
              <a:spcAft>
                <a:spcPts val="0"/>
              </a:spcAft>
              <a:buNone/>
            </a:pPr>
            <a:endParaRPr/>
          </a:p>
          <a:p>
            <a:pPr marL="0" lvl="0" indent="0" algn="l" rtl="0">
              <a:lnSpc>
                <a:spcPct val="115000"/>
              </a:lnSpc>
              <a:spcBef>
                <a:spcPts val="600"/>
              </a:spcBef>
              <a:spcAft>
                <a:spcPts val="0"/>
              </a:spcAft>
              <a:buClr>
                <a:schemeClr val="dk1"/>
              </a:buClr>
              <a:buSzPts val="1100"/>
              <a:buFont typeface="Arial"/>
              <a:buNone/>
            </a:pPr>
            <a:r>
              <a:rPr lang="en" sz="1050">
                <a:solidFill>
                  <a:schemeClr val="dk1"/>
                </a:solidFill>
                <a:highlight>
                  <a:srgbClr val="00FFFF"/>
                </a:highlight>
              </a:rPr>
              <a:t>Project Aims:</a:t>
            </a:r>
            <a:endParaRPr sz="1050">
              <a:solidFill>
                <a:schemeClr val="dk1"/>
              </a:solidFill>
              <a:highlight>
                <a:srgbClr val="00FFFF"/>
              </a:highlight>
            </a:endParaRPr>
          </a:p>
          <a:p>
            <a:pPr marL="4572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9F9FE"/>
                </a:highlight>
              </a:rPr>
              <a:t>1.</a:t>
            </a:r>
            <a:r>
              <a:rPr lang="en" sz="700">
                <a:solidFill>
                  <a:schemeClr val="dk1"/>
                </a:solidFill>
                <a:highlight>
                  <a:srgbClr val="F9F9FE"/>
                </a:highlight>
                <a:latin typeface="Times New Roman"/>
                <a:ea typeface="Times New Roman"/>
                <a:cs typeface="Times New Roman"/>
                <a:sym typeface="Times New Roman"/>
              </a:rPr>
              <a:t>     </a:t>
            </a:r>
            <a:r>
              <a:rPr lang="en" sz="1050">
                <a:solidFill>
                  <a:schemeClr val="dk1"/>
                </a:solidFill>
                <a:highlight>
                  <a:srgbClr val="F9F9FE"/>
                </a:highlight>
              </a:rPr>
              <a:t>Utilizing Prescriptive Analytics: Apply Prescriptive Analytics to effectively address the challenge of recommending movies to users based on their preferences and viewing history. By analyzing user behavior and movie features, we seek to provide tailored recommendations that align with individual tastes.</a:t>
            </a:r>
            <a:endParaRPr sz="1050">
              <a:solidFill>
                <a:schemeClr val="dk1"/>
              </a:solidFill>
              <a:highlight>
                <a:srgbClr val="F9F9FE"/>
              </a:highlight>
            </a:endParaRPr>
          </a:p>
          <a:p>
            <a:pPr marL="4572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9F9FE"/>
                </a:highlight>
              </a:rPr>
              <a:t>2.</a:t>
            </a:r>
            <a:r>
              <a:rPr lang="en" sz="700">
                <a:solidFill>
                  <a:schemeClr val="dk1"/>
                </a:solidFill>
                <a:highlight>
                  <a:srgbClr val="F9F9FE"/>
                </a:highlight>
                <a:latin typeface="Times New Roman"/>
                <a:ea typeface="Times New Roman"/>
                <a:cs typeface="Times New Roman"/>
                <a:sym typeface="Times New Roman"/>
              </a:rPr>
              <a:t>     </a:t>
            </a:r>
            <a:r>
              <a:rPr lang="en" sz="1050">
                <a:solidFill>
                  <a:schemeClr val="dk1"/>
                </a:solidFill>
                <a:highlight>
                  <a:srgbClr val="F9F9FE"/>
                </a:highlight>
              </a:rPr>
              <a:t>Enhancing User Experience: Enhance the user experience by offering accurate and relevant movie suggestions through the use of advanced algorithms and data analysis, this resulted in delivering personalized recommendations that cater to the diverse preferences of our users.</a:t>
            </a:r>
            <a:endParaRPr sz="1050">
              <a:solidFill>
                <a:schemeClr val="dk1"/>
              </a:solidFill>
              <a:highlight>
                <a:srgbClr val="F9F9FE"/>
              </a:highlight>
            </a:endParaRPr>
          </a:p>
          <a:p>
            <a:pPr marL="4572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9F9FE"/>
                </a:highlight>
              </a:rPr>
              <a:t>3.</a:t>
            </a:r>
            <a:r>
              <a:rPr lang="en" sz="700">
                <a:solidFill>
                  <a:schemeClr val="dk1"/>
                </a:solidFill>
                <a:highlight>
                  <a:srgbClr val="F9F9FE"/>
                </a:highlight>
                <a:latin typeface="Times New Roman"/>
                <a:ea typeface="Times New Roman"/>
                <a:cs typeface="Times New Roman"/>
                <a:sym typeface="Times New Roman"/>
              </a:rPr>
              <a:t>     </a:t>
            </a:r>
            <a:r>
              <a:rPr lang="en" sz="1050">
                <a:solidFill>
                  <a:schemeClr val="dk1"/>
                </a:solidFill>
                <a:highlight>
                  <a:srgbClr val="F9F9FE"/>
                </a:highlight>
              </a:rPr>
              <a:t>Improving Decision-Making: Our system will not only recommend movies but also provide insights into why a particular movie is being suggested, enhancing transparency and user trust.</a:t>
            </a:r>
            <a:endParaRPr sz="1050">
              <a:solidFill>
                <a:schemeClr val="dk1"/>
              </a:solidFill>
              <a:highlight>
                <a:srgbClr val="F9F9FE"/>
              </a:highlight>
            </a:endParaRPr>
          </a:p>
          <a:p>
            <a:pPr marL="4572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9F9FE"/>
                </a:highlight>
              </a:rPr>
              <a:t>4.</a:t>
            </a:r>
            <a:r>
              <a:rPr lang="en" sz="700">
                <a:solidFill>
                  <a:schemeClr val="dk1"/>
                </a:solidFill>
                <a:highlight>
                  <a:srgbClr val="F9F9FE"/>
                </a:highlight>
                <a:latin typeface="Times New Roman"/>
                <a:ea typeface="Times New Roman"/>
                <a:cs typeface="Times New Roman"/>
                <a:sym typeface="Times New Roman"/>
              </a:rPr>
              <a:t>     </a:t>
            </a:r>
            <a:r>
              <a:rPr lang="en" sz="1050">
                <a:solidFill>
                  <a:schemeClr val="dk1"/>
                </a:solidFill>
                <a:highlight>
                  <a:srgbClr val="F9F9FE"/>
                </a:highlight>
              </a:rPr>
              <a:t>Optimizing Movie Selection: To optimize the movie selection process for users, ensuring that they discover new and engaging content that aligns with their interests.</a:t>
            </a:r>
            <a:endParaRPr sz="1050">
              <a:solidFill>
                <a:schemeClr val="dk1"/>
              </a:solidFill>
              <a:highlight>
                <a:srgbClr val="F9F9FE"/>
              </a:highlight>
            </a:endParaRPr>
          </a:p>
          <a:p>
            <a:pPr marL="4572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9F9FE"/>
                </a:highlight>
              </a:rPr>
              <a:t>We seek to streamline the recommendation process and deliver valuable insights to users.</a:t>
            </a:r>
            <a:endParaRPr sz="1050">
              <a:solidFill>
                <a:schemeClr val="dk1"/>
              </a:solidFill>
              <a:highlight>
                <a:srgbClr val="F9F9FE"/>
              </a:highlight>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b354cdb3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6b354cdb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chemeClr val="lt1"/>
                </a:highlight>
                <a:latin typeface="Roboto"/>
                <a:ea typeface="Roboto"/>
                <a:cs typeface="Roboto"/>
                <a:sym typeface="Roboto"/>
              </a:rPr>
              <a:t>Review Process</a:t>
            </a:r>
            <a:endParaRPr sz="165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Process Evaluation:</a:t>
            </a:r>
            <a:r>
              <a:rPr lang="en" sz="1200">
                <a:solidFill>
                  <a:srgbClr val="0D0D0D"/>
                </a:solidFill>
                <a:highlight>
                  <a:schemeClr val="lt1"/>
                </a:highlight>
                <a:latin typeface="Roboto"/>
                <a:ea typeface="Roboto"/>
                <a:cs typeface="Roboto"/>
                <a:sym typeface="Roboto"/>
              </a:rPr>
              <a:t> Conduct a thorough review of the data mining process to </a:t>
            </a:r>
            <a:r>
              <a:rPr lang="en" sz="1200" u="sng">
                <a:solidFill>
                  <a:srgbClr val="0D0D0D"/>
                </a:solidFill>
                <a:highlight>
                  <a:schemeClr val="lt1"/>
                </a:highlight>
                <a:latin typeface="Roboto"/>
                <a:ea typeface="Roboto"/>
                <a:cs typeface="Roboto"/>
                <a:sym typeface="Roboto"/>
              </a:rPr>
              <a:t>identify any areas for improvement</a:t>
            </a:r>
            <a:r>
              <a:rPr lang="en" sz="1200">
                <a:solidFill>
                  <a:srgbClr val="0D0D0D"/>
                </a:solidFill>
                <a:highlight>
                  <a:schemeClr val="lt1"/>
                </a:highlight>
                <a:latin typeface="Roboto"/>
                <a:ea typeface="Roboto"/>
                <a:cs typeface="Roboto"/>
                <a:sym typeface="Roboto"/>
              </a:rPr>
              <a:t>. </a:t>
            </a:r>
            <a:r>
              <a:rPr lang="en" sz="1200" b="1">
                <a:solidFill>
                  <a:srgbClr val="0D0D0D"/>
                </a:solidFill>
                <a:highlight>
                  <a:schemeClr val="lt1"/>
                </a:highlight>
                <a:latin typeface="Roboto"/>
                <a:ea typeface="Roboto"/>
                <a:cs typeface="Roboto"/>
                <a:sym typeface="Roboto"/>
              </a:rPr>
              <a:t>This includes evaluating the completeness and quality of the data used, the effectiveness of data preparation techniques, and the appropriateness of the modeling approaches.</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Findings Summary: </a:t>
            </a:r>
            <a:r>
              <a:rPr lang="en" sz="1200">
                <a:solidFill>
                  <a:srgbClr val="0D0D0D"/>
                </a:solidFill>
                <a:highlight>
                  <a:schemeClr val="lt1"/>
                </a:highlight>
                <a:latin typeface="Roboto"/>
                <a:ea typeface="Roboto"/>
                <a:cs typeface="Roboto"/>
                <a:sym typeface="Roboto"/>
              </a:rPr>
              <a:t>Document the </a:t>
            </a:r>
            <a:r>
              <a:rPr lang="en" sz="1200" u="sng">
                <a:solidFill>
                  <a:srgbClr val="0D0D0D"/>
                </a:solidFill>
                <a:highlight>
                  <a:schemeClr val="lt1"/>
                </a:highlight>
                <a:latin typeface="Roboto"/>
                <a:ea typeface="Roboto"/>
                <a:cs typeface="Roboto"/>
                <a:sym typeface="Roboto"/>
              </a:rPr>
              <a:t>key findings</a:t>
            </a:r>
            <a:r>
              <a:rPr lang="en" sz="1200">
                <a:solidFill>
                  <a:srgbClr val="0D0D0D"/>
                </a:solidFill>
                <a:highlight>
                  <a:schemeClr val="lt1"/>
                </a:highlight>
                <a:latin typeface="Roboto"/>
                <a:ea typeface="Roboto"/>
                <a:cs typeface="Roboto"/>
                <a:sym typeface="Roboto"/>
              </a:rPr>
              <a:t> from this review.</a:t>
            </a:r>
            <a:r>
              <a:rPr lang="en" sz="1200" b="1">
                <a:solidFill>
                  <a:srgbClr val="0D0D0D"/>
                </a:solidFill>
                <a:highlight>
                  <a:schemeClr val="lt1"/>
                </a:highlight>
                <a:latin typeface="Roboto"/>
                <a:ea typeface="Roboto"/>
                <a:cs typeface="Roboto"/>
                <a:sym typeface="Roboto"/>
              </a:rPr>
              <a:t> If any steps were overlooked or if there were areas where the execution could be improved, detail these points and suggest how they could be addressed in future iterations. For example, if integrating additional data sources could potentially improve recommendation quality, note this for future development.</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Corrective Actions:</a:t>
            </a:r>
            <a:r>
              <a:rPr lang="en" sz="1200">
                <a:solidFill>
                  <a:srgbClr val="0D0D0D"/>
                </a:solidFill>
                <a:highlight>
                  <a:schemeClr val="lt1"/>
                </a:highlight>
                <a:latin typeface="Roboto"/>
                <a:ea typeface="Roboto"/>
                <a:cs typeface="Roboto"/>
                <a:sym typeface="Roboto"/>
              </a:rPr>
              <a:t> Based on the review, outline any immediate actions needed to rectify oversights or errors in the earlier phases. </a:t>
            </a:r>
            <a:r>
              <a:rPr lang="en" sz="1200" b="1">
                <a:solidFill>
                  <a:srgbClr val="0D0D0D"/>
                </a:solidFill>
                <a:highlight>
                  <a:schemeClr val="lt1"/>
                </a:highlight>
                <a:latin typeface="Roboto"/>
                <a:ea typeface="Roboto"/>
                <a:cs typeface="Roboto"/>
                <a:sym typeface="Roboto"/>
              </a:rPr>
              <a:t>This might involve revisiting the Data Preparation phase to clean additional datasets or refining the model selection based on new insights.</a:t>
            </a:r>
            <a:endParaRPr sz="1200" b="1">
              <a:solidFill>
                <a:srgbClr val="0D0D0D"/>
              </a:solidFill>
              <a:highlight>
                <a:schemeClr val="lt1"/>
              </a:highlight>
              <a:latin typeface="Roboto"/>
              <a:ea typeface="Roboto"/>
              <a:cs typeface="Roboto"/>
              <a:sym typeface="Roboto"/>
            </a:endParaRPr>
          </a:p>
          <a:p>
            <a:pPr marL="457200" lvl="0" indent="0" algn="l" rtl="0">
              <a:lnSpc>
                <a:spcPct val="115000"/>
              </a:lnSpc>
              <a:spcBef>
                <a:spcPts val="1500"/>
              </a:spcBef>
              <a:spcAft>
                <a:spcPts val="150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b1b91e41a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6b1b91e41a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0D0D0D"/>
                </a:solidFill>
                <a:highlight>
                  <a:srgbClr val="FFFFFF"/>
                </a:highlight>
                <a:latin typeface="Roboto"/>
                <a:ea typeface="Roboto"/>
                <a:cs typeface="Roboto"/>
                <a:sym typeface="Roboto"/>
              </a:rPr>
              <a:t>During the testing phase, we put our recommender system through its paces with a select group of users across various scenarios. Feedback was collected to gauge the system's performance, focusing on user satisfaction with the recommendations provided.</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150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Transitioning to validation, we closely examined whether the recommendations matched users' actual preferences and interests. This meant confirming that our system wasn't just accurate technically, but also useful and enjoyable from a user's standpoint. We compared the recommended movies to what users ultimately chose to watch, giving us a clear picture of the system's predictive capabilities.</a:t>
            </a:r>
            <a:endParaRPr sz="1400" b="1">
              <a:solidFill>
                <a:srgbClr val="5D4037"/>
              </a:solidFill>
              <a:latin typeface="Quattrocento Sans"/>
              <a:ea typeface="Quattrocento Sans"/>
              <a:cs typeface="Quattrocento Sans"/>
              <a:sym typeface="Quattrocento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13b74b52d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13b74b52d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evaluation, we will use user feedbacks to benchmark the algorithm effectiveness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None/>
            </a:pPr>
            <a:r>
              <a:rPr lang="en" sz="1200">
                <a:solidFill>
                  <a:srgbClr val="0D0D0D"/>
                </a:solidFill>
                <a:highlight>
                  <a:srgbClr val="FFFFFF"/>
                </a:highlight>
                <a:latin typeface="Roboto"/>
                <a:ea typeface="Roboto"/>
                <a:cs typeface="Roboto"/>
                <a:sym typeface="Roboto"/>
              </a:rPr>
              <a:t>The chart shows improvement in both content-based and collaborative filtering, yet neither is consistently superior. A hybrid model could stabilize satisfaction levels and ensure steady improvement by merging the personalization of collaborative filtering with the diverse content discovery of content-based filtering, thereby increasing the system’s overall effectiveness.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6b354cdb3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6b354cdb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en" sz="1650" b="1">
                <a:solidFill>
                  <a:srgbClr val="0D0D0D"/>
                </a:solidFill>
                <a:highlight>
                  <a:schemeClr val="lt1"/>
                </a:highlight>
                <a:latin typeface="Roboto"/>
                <a:ea typeface="Roboto"/>
                <a:cs typeface="Roboto"/>
                <a:sym typeface="Roboto"/>
              </a:rPr>
              <a:t>Determine Next Steps</a:t>
            </a:r>
            <a:endParaRPr sz="165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Deployment Decision: </a:t>
            </a:r>
            <a:r>
              <a:rPr lang="en" sz="1200">
                <a:solidFill>
                  <a:srgbClr val="0D0D0D"/>
                </a:solidFill>
                <a:highlight>
                  <a:schemeClr val="lt1"/>
                </a:highlight>
                <a:latin typeface="Roboto"/>
                <a:ea typeface="Roboto"/>
                <a:cs typeface="Roboto"/>
                <a:sym typeface="Roboto"/>
              </a:rPr>
              <a:t>Decide whether the current model is ready for deployment based on its alignment with business goals and the outcomes of the process review. </a:t>
            </a:r>
            <a:r>
              <a:rPr lang="en" sz="1200" b="1">
                <a:solidFill>
                  <a:srgbClr val="0D0D0D"/>
                </a:solidFill>
                <a:highlight>
                  <a:schemeClr val="lt1"/>
                </a:highlight>
                <a:latin typeface="Roboto"/>
                <a:ea typeface="Roboto"/>
                <a:cs typeface="Roboto"/>
                <a:sym typeface="Roboto"/>
              </a:rPr>
              <a:t>If the model is deemed ready, plan for the integration of the recommendation system into the live environment, ensuring scalability and performance monitoring mechanisms are in place.</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Further Iteration:</a:t>
            </a:r>
            <a:r>
              <a:rPr lang="en" sz="1200">
                <a:solidFill>
                  <a:srgbClr val="0D0D0D"/>
                </a:solidFill>
                <a:highlight>
                  <a:schemeClr val="lt1"/>
                </a:highlight>
                <a:latin typeface="Roboto"/>
                <a:ea typeface="Roboto"/>
                <a:cs typeface="Roboto"/>
                <a:sym typeface="Roboto"/>
              </a:rPr>
              <a:t> If the model does not fully meet the business objectives or if there is room for significant improvement, identify specific areas for iteration. </a:t>
            </a:r>
            <a:r>
              <a:rPr lang="en" sz="1200" b="1">
                <a:solidFill>
                  <a:srgbClr val="0D0D0D"/>
                </a:solidFill>
                <a:highlight>
                  <a:schemeClr val="lt1"/>
                </a:highlight>
                <a:latin typeface="Roboto"/>
                <a:ea typeface="Roboto"/>
                <a:cs typeface="Roboto"/>
                <a:sym typeface="Roboto"/>
              </a:rPr>
              <a:t>This could involve exploring additional modeling techniques, incorporating new data sources, or refining the evaluation metrics.</a:t>
            </a:r>
            <a:endParaRPr sz="1200" b="1">
              <a:solidFill>
                <a:srgbClr val="0D0D0D"/>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b="1">
                <a:solidFill>
                  <a:srgbClr val="0D0D0D"/>
                </a:solidFill>
                <a:highlight>
                  <a:schemeClr val="lt1"/>
                </a:highlight>
                <a:latin typeface="Roboto"/>
                <a:ea typeface="Roboto"/>
                <a:cs typeface="Roboto"/>
                <a:sym typeface="Roboto"/>
              </a:rPr>
              <a:t>New Projects Initiation: </a:t>
            </a:r>
            <a:r>
              <a:rPr lang="en" sz="1200">
                <a:solidFill>
                  <a:srgbClr val="0D0D0D"/>
                </a:solidFill>
                <a:highlight>
                  <a:schemeClr val="lt1"/>
                </a:highlight>
                <a:latin typeface="Roboto"/>
                <a:ea typeface="Roboto"/>
                <a:cs typeface="Roboto"/>
                <a:sym typeface="Roboto"/>
              </a:rPr>
              <a:t>In some cases, the evaluation might reveal new opportunities or challenges that warrant the initiation of new projects.</a:t>
            </a:r>
            <a:r>
              <a:rPr lang="en" sz="1200" b="1">
                <a:solidFill>
                  <a:srgbClr val="0D0D0D"/>
                </a:solidFill>
                <a:highlight>
                  <a:schemeClr val="lt1"/>
                </a:highlight>
                <a:latin typeface="Roboto"/>
                <a:ea typeface="Roboto"/>
                <a:cs typeface="Roboto"/>
                <a:sym typeface="Roboto"/>
              </a:rPr>
              <a:t> For example, the need for better user profiling might lead to a project focused on enhancing user data collection and analysis.</a:t>
            </a:r>
            <a:endParaRPr sz="1200" b="1">
              <a:solidFill>
                <a:srgbClr val="0D0D0D"/>
              </a:solidFill>
              <a:highlight>
                <a:schemeClr val="lt1"/>
              </a:highlight>
              <a:latin typeface="Roboto"/>
              <a:ea typeface="Roboto"/>
              <a:cs typeface="Roboto"/>
              <a:sym typeface="Roboto"/>
            </a:endParaRPr>
          </a:p>
          <a:p>
            <a:pPr marL="0" lvl="0" indent="0" algn="l" rtl="0">
              <a:lnSpc>
                <a:spcPct val="115000"/>
              </a:lnSpc>
              <a:spcBef>
                <a:spcPts val="1500"/>
              </a:spcBef>
              <a:spcAft>
                <a:spcPts val="1500"/>
              </a:spcAft>
              <a:buNone/>
            </a:pPr>
            <a:r>
              <a:rPr lang="en" sz="1200" b="1">
                <a:solidFill>
                  <a:srgbClr val="0D0D0D"/>
                </a:solidFill>
                <a:highlight>
                  <a:schemeClr val="lt1"/>
                </a:highlight>
                <a:latin typeface="Roboto"/>
                <a:ea typeface="Roboto"/>
                <a:cs typeface="Roboto"/>
                <a:sym typeface="Roboto"/>
              </a:rPr>
              <a:t>Now i will pass to renato, to tell you more about about Minimum Viable Product</a:t>
            </a:r>
            <a:endParaRPr sz="1200" b="1">
              <a:solidFill>
                <a:srgbClr val="0D0D0D"/>
              </a:solidFill>
              <a:highlight>
                <a:schemeClr val="lt1"/>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01191de73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c01191de73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c00dd96ef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c00dd96e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We introduced a Minimum Viable Product as our</a:t>
            </a:r>
            <a:r>
              <a:rPr lang="en" sz="1300" b="1"/>
              <a:t> prototyping plan.</a:t>
            </a:r>
            <a:r>
              <a:rPr lang="en" sz="1300"/>
              <a:t> </a:t>
            </a:r>
            <a:endParaRPr sz="1300"/>
          </a:p>
          <a:p>
            <a:pPr marL="0" lvl="0" indent="0" algn="l" rtl="0">
              <a:spcBef>
                <a:spcPts val="0"/>
              </a:spcBef>
              <a:spcAft>
                <a:spcPts val="0"/>
              </a:spcAft>
              <a:buNone/>
            </a:pPr>
            <a:r>
              <a:rPr lang="en" sz="1300"/>
              <a:t>This allows us to focus on </a:t>
            </a:r>
            <a:r>
              <a:rPr lang="en" sz="1300" b="1"/>
              <a:t>essential features</a:t>
            </a:r>
            <a:r>
              <a:rPr lang="en" sz="1300"/>
              <a:t> and quickly produce a working platform to </a:t>
            </a:r>
            <a:r>
              <a:rPr lang="en" sz="1300" b="1"/>
              <a:t>gather user feedbacks</a:t>
            </a:r>
            <a:endParaRPr sz="1300" b="1"/>
          </a:p>
          <a:p>
            <a:pPr marL="0" lvl="0" indent="0" algn="l" rtl="0">
              <a:spcBef>
                <a:spcPts val="0"/>
              </a:spcBef>
              <a:spcAft>
                <a:spcPts val="0"/>
              </a:spcAft>
              <a:buNone/>
            </a:pPr>
            <a:r>
              <a:rPr lang="en" sz="1300"/>
              <a:t>From the feedbacks collected we can then</a:t>
            </a:r>
            <a:r>
              <a:rPr lang="en" sz="1300" b="1"/>
              <a:t> iterate and improve our product.</a:t>
            </a:r>
            <a:endParaRPr sz="1300"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6b0424b730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6b0424b73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6b0424b73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6b0424b73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b0424b73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6b0424b73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c01191de73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c01191de7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For a movie recommendation system, the Deployment phase is pivotal for bringing the model into a live environment where it can start delivering value to users by suggesting movies they're likely to enjoy. This phase ensures the seamless integration of the model into existing systems, along with setting up mechanisms for ongoing monitoring and maintenance. Here's how the tasks in this phase can be approached:</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Plan Deployment</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Deployment Strategy: Develop a detailed plan for integrating the recommendation system into the user platform. This might involve updating the platform's backend to include the recommendation algorithm, ensuring the frontend can display recommendations effectively, and integrating with user profiles to personalize suggestions.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Technical Requirements: Document the technical infrastructure needed to support the deployment, such as server capacity, data storage requirements, and any necessary software updates or installations.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Timeline and Milestones: Establish a timeline for deployment, including key milestones and deadlines to ensure the process stays on track.</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Plan Monitoring and Maintenance</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Monitoring Plan: Set up systems to continuously monitor the recommendation system's performance, looking for issues such as declining accuracy, slow response times, or user feedback indicating dissatisfaction with recommendations.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Maintenance Schedule: Develop a schedule for regular maintenance tasks, such as updating the model with new data, retraining to adjust for changes in user behavior or movie trends, and performing system checks to ensure technical infrastructure is functioning properly.</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Issue Response Plan: Outline procedures for addressing technical problems or sudden drops in recommendation quality, including escalation paths and communication plans for informing stakeholders of issues.</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Produce Final Report</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Project Summary: Document a comprehensive summary of the project, including objectives, methodologies used, key findings, and the outcome of the deployment phase. This report serves as a record of the project and its achievements.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Results Presentation: Include a detailed presentation of the data mining results, showing how the recommendation system meets the business objectives outlined in the initial phases. Highlight metrics demonstrating the system's impact on user engagement and satisfaction.</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Lessons Learned: Share insights gained during the project, including challenges faced and how they were overcome. This section can provide valuable learnings for future projects.</a:t>
            </a:r>
            <a:endParaRPr sz="1200">
              <a:solidFill>
                <a:srgbClr val="0D0D0D"/>
              </a:solidFill>
              <a:highlight>
                <a:srgbClr val="FFFFFF"/>
              </a:highlight>
              <a:latin typeface="Roboto"/>
              <a:ea typeface="Roboto"/>
              <a:cs typeface="Roboto"/>
              <a:sym typeface="Roboto"/>
            </a:endParaRPr>
          </a:p>
          <a:p>
            <a:pPr marL="0" lvl="0" indent="0" algn="l" rtl="0">
              <a:lnSpc>
                <a:spcPct val="160000"/>
              </a:lnSpc>
              <a:spcBef>
                <a:spcPts val="1500"/>
              </a:spcBef>
              <a:spcAft>
                <a:spcPts val="0"/>
              </a:spcAft>
              <a:buClr>
                <a:schemeClr val="dk1"/>
              </a:buClr>
              <a:buSzPts val="1100"/>
              <a:buFont typeface="Arial"/>
              <a:buNone/>
            </a:pPr>
            <a:r>
              <a:rPr lang="en" sz="1650" b="1">
                <a:solidFill>
                  <a:srgbClr val="0D0D0D"/>
                </a:solidFill>
                <a:highlight>
                  <a:srgbClr val="FFFFFF"/>
                </a:highlight>
                <a:latin typeface="Roboto"/>
                <a:ea typeface="Roboto"/>
                <a:cs typeface="Roboto"/>
                <a:sym typeface="Roboto"/>
              </a:rPr>
              <a:t>Review Project</a:t>
            </a:r>
            <a:endParaRPr sz="165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4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Project Retrospective: Conduct a review of the entire project, involving team members from each phase to discuss what went well and what could have been improved. This can cover aspects such as project management, team collaboration, technical challenges, and adherence to timelines.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Improvement Plan: Based on the retrospective, develop a plan for improving future projects. This might include recommendations for better data management practices, more efficient model development techniques, or enhanced collaboration and communication among team members.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Knowledge Sharing: Consider ways to share the learnings and successes from this project with other teams or departments within the organization, possibly through internal presentations or workshops. This can help spread best practices and encourage the adoption of data-driven decision-making across the enterprise.</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The Deployment phase is not the end of the project but the beginning of the recommendation system's life in a production environment. Effective planning, monitoring, and maintenance ensure that the system remains relevant and continues to provide value to users over time.</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b3e41be9f_8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b3e41be9f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 </a:t>
            </a:r>
            <a:r>
              <a:rPr lang="en" sz="1050">
                <a:solidFill>
                  <a:schemeClr val="dk1"/>
                </a:solidFill>
                <a:highlight>
                  <a:srgbClr val="F9F9FE"/>
                </a:highlight>
              </a:rPr>
              <a:t>The company is facing a decline in viewership of its content, leading to a need for strategic intervention to revitalize audience engagement and retention. To address this challenge, the company has set a goal to increase viewing time and enhance overall audience engagement. In response to this imperative, our project is tasked with developing a Movie Recommender system using Prescriptive Analytics.</a:t>
            </a:r>
            <a:endParaRPr sz="1050">
              <a:solidFill>
                <a:schemeClr val="dk1"/>
              </a:solidFill>
              <a:highlight>
                <a:srgbClr val="F9F9FE"/>
              </a:highlight>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b0424b730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6b0424b73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6b074524b6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6b074524b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6b074524b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6b074524b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thru middleware because the other methods are not as good as this one </a:t>
            </a:r>
            <a:endParaRPr/>
          </a:p>
          <a:p>
            <a:pPr marL="0" lvl="0" indent="0" algn="l" rtl="0">
              <a:spcBef>
                <a:spcPts val="0"/>
              </a:spcBef>
              <a:spcAft>
                <a:spcPts val="0"/>
              </a:spcAft>
              <a:buNone/>
            </a:pPr>
            <a:r>
              <a:rPr lang="en"/>
              <a:t>Blue - green deployment is to reduce down time of the app and to decrease the risk of issues regarding updates popping up</a:t>
            </a:r>
            <a:endParaRPr/>
          </a:p>
          <a:p>
            <a:pPr marL="0" lvl="0" indent="0" algn="l" rtl="0">
              <a:spcBef>
                <a:spcPts val="0"/>
              </a:spcBef>
              <a:spcAft>
                <a:spcPts val="0"/>
              </a:spcAft>
              <a:buNone/>
            </a:pPr>
            <a:r>
              <a:rPr lang="en"/>
              <a:t>New relic is used to observe the application and allow for real time analytics</a:t>
            </a:r>
            <a:endParaRPr/>
          </a:p>
          <a:p>
            <a:pPr marL="0" lvl="0" indent="0" algn="l" rtl="0">
              <a:spcBef>
                <a:spcPts val="0"/>
              </a:spcBef>
              <a:spcAft>
                <a:spcPts val="0"/>
              </a:spcAft>
              <a:buNone/>
            </a:pPr>
            <a:r>
              <a:rPr lang="en"/>
              <a:t>Prometheus is used as it allow us to store data and allow analytics as well</a:t>
            </a:r>
            <a:endParaRPr/>
          </a:p>
          <a:p>
            <a:pPr marL="0" lvl="0" indent="0" algn="l" rtl="0">
              <a:spcBef>
                <a:spcPts val="0"/>
              </a:spcBef>
              <a:spcAft>
                <a:spcPts val="0"/>
              </a:spcAft>
              <a:buNone/>
            </a:pPr>
            <a:r>
              <a:rPr lang="en"/>
              <a:t>Load balancing is to balance the request and traffics to multiple server as there are going to be alot of requests for recommendation when it is going to get scaled up</a:t>
            </a:r>
            <a:endParaRPr/>
          </a:p>
          <a:p>
            <a:pPr marL="0" lvl="0" indent="0" algn="l" rtl="0">
              <a:spcBef>
                <a:spcPts val="0"/>
              </a:spcBef>
              <a:spcAft>
                <a:spcPts val="0"/>
              </a:spcAft>
              <a:buNone/>
            </a:pPr>
            <a:r>
              <a:rPr lang="en"/>
              <a:t>Caching is to reduce the amount of same request that will be done by the system and then keeping cache of it to reduce the load be done on the server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u="sng">
                <a:solidFill>
                  <a:srgbClr val="607D8B"/>
                </a:solidFill>
                <a:hlinkClick r:id="rId3">
                  <a:extLst>
                    <a:ext uri="{A12FA001-AC4F-418D-AE19-62706E023703}">
                      <ahyp:hlinkClr xmlns:ahyp="http://schemas.microsoft.com/office/drawing/2018/hyperlinkcolor" val="tx"/>
                    </a:ext>
                  </a:extLst>
                </a:hlinkClick>
              </a:rPr>
              <a:t>https://medium.com/@yennhi95zz/6-the-deployment-phase-of-the-crisp-dm-methodology-a-detailed-discussion-f802a7cb9a0f#:~:text=The%20Deployment%20phase%20of%20the%20CRISP%2DDM%20methodology%20refers%20to,used%20to%20drive%20business%20value.</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6b0424b73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6b0424b73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67a71fc8f8b60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67a71fc8f8b6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c01191de73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c01191de73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6b6b6af70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6b6b6af70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0D0D0D"/>
                </a:solidFill>
                <a:latin typeface="Roboto"/>
                <a:ea typeface="Roboto"/>
                <a:cs typeface="Roboto"/>
                <a:sym typeface="Roboto"/>
              </a:rPr>
              <a:t>As per Crisp-dm, this project outlines how we use business planning and understanding</a:t>
            </a:r>
            <a:endParaRPr sz="120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Business Planning is integral to our project as it gathers input and feedback from our key stakeholders</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Personalized recommendations based on user behavior and movie features significantly enhance user engagement.</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The use of advanced algorithms and data analysis resulted in a user-centric recommendation process.</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Strategic intervention, utilizing prescriptive analytics, effectively addressed the decline in viewership, revitalizing audience engagement.</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30537d12f_2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30537d12f_2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6b1b91e41a_6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6b1b91e41a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c13b74b52d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c13b74b52d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c13b74b52d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c13b74b52d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13b74b52d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13b74b52d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13b74b52d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c13b74b5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13b74b52d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13b74b52d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1"/>
          <p:cNvSpPr/>
          <p:nvPr/>
        </p:nvSpPr>
        <p:spPr>
          <a:xfrm>
            <a:off x="3762975" y="-25"/>
            <a:ext cx="5381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3" name="Google Shape;53;p11"/>
          <p:cNvSpPr txBox="1">
            <a:spLocks noGrp="1"/>
          </p:cNvSpPr>
          <p:nvPr>
            <p:ph type="title"/>
          </p:nvPr>
        </p:nvSpPr>
        <p:spPr>
          <a:xfrm>
            <a:off x="109200" y="1018075"/>
            <a:ext cx="3586500" cy="1583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54" name="Google Shape;54;p11"/>
          <p:cNvSpPr txBox="1">
            <a:spLocks noGrp="1"/>
          </p:cNvSpPr>
          <p:nvPr>
            <p:ph type="subTitle" idx="1"/>
          </p:nvPr>
        </p:nvSpPr>
        <p:spPr>
          <a:xfrm>
            <a:off x="265500" y="2769000"/>
            <a:ext cx="3273900" cy="12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55" name="Google Shape;55;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57"/>
        <p:cNvGrpSpPr/>
        <p:nvPr/>
      </p:nvGrpSpPr>
      <p:grpSpPr>
        <a:xfrm>
          <a:off x="0" y="0"/>
          <a:ext cx="0" cy="0"/>
          <a:chOff x="0" y="0"/>
          <a:chExt cx="0" cy="0"/>
        </a:xfrm>
      </p:grpSpPr>
      <p:sp>
        <p:nvSpPr>
          <p:cNvPr id="58" name="Google Shape;58;p12"/>
          <p:cNvSpPr/>
          <p:nvPr/>
        </p:nvSpPr>
        <p:spPr>
          <a:xfrm>
            <a:off x="75" y="1018075"/>
            <a:ext cx="9144000" cy="412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subTitle" idx="1"/>
          </p:nvPr>
        </p:nvSpPr>
        <p:spPr>
          <a:xfrm>
            <a:off x="265500" y="1268800"/>
            <a:ext cx="3273900" cy="12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60" name="Google Shape;60;p12"/>
          <p:cNvSpPr txBox="1">
            <a:spLocks noGrp="1"/>
          </p:cNvSpPr>
          <p:nvPr>
            <p:ph type="title"/>
          </p:nvPr>
        </p:nvSpPr>
        <p:spPr>
          <a:xfrm>
            <a:off x="391425" y="53800"/>
            <a:ext cx="8519100" cy="8526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3"/>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67" name="Google Shape;67;p14"/>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69"/>
        <p:cNvGrpSpPr/>
        <p:nvPr/>
      </p:nvGrpSpPr>
      <p:grpSpPr>
        <a:xfrm>
          <a:off x="0" y="0"/>
          <a:ext cx="0" cy="0"/>
          <a:chOff x="0" y="0"/>
          <a:chExt cx="0" cy="0"/>
        </a:xfrm>
      </p:grpSpPr>
      <p:sp>
        <p:nvSpPr>
          <p:cNvPr id="70" name="Google Shape;70;p15"/>
          <p:cNvSpPr/>
          <p:nvPr/>
        </p:nvSpPr>
        <p:spPr>
          <a:xfrm>
            <a:off x="0" y="5045700"/>
            <a:ext cx="9144000" cy="9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5"/>
          <p:cNvSpPr/>
          <p:nvPr/>
        </p:nvSpPr>
        <p:spPr>
          <a:xfrm>
            <a:off x="0" y="0"/>
            <a:ext cx="9144000" cy="9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8"/>
          <p:cNvSpPr/>
          <p:nvPr/>
        </p:nvSpPr>
        <p:spPr>
          <a:xfrm>
            <a:off x="0" y="0"/>
            <a:ext cx="9144000" cy="16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chemeClr val="accent1"/>
        </a:solidFill>
        <a:effectLst/>
      </p:bgPr>
    </p:bg>
    <p:spTree>
      <p:nvGrpSpPr>
        <p:cNvPr id="1" name="Shape 42"/>
        <p:cNvGrpSpPr/>
        <p:nvPr/>
      </p:nvGrpSpPr>
      <p:grpSpPr>
        <a:xfrm>
          <a:off x="0" y="0"/>
          <a:ext cx="0" cy="0"/>
          <a:chOff x="0" y="0"/>
          <a:chExt cx="0" cy="0"/>
        </a:xfrm>
      </p:grpSpPr>
      <p:sp>
        <p:nvSpPr>
          <p:cNvPr id="43" name="Google Shape;43;p9"/>
          <p:cNvSpPr/>
          <p:nvPr/>
        </p:nvSpPr>
        <p:spPr>
          <a:xfrm>
            <a:off x="0" y="0"/>
            <a:ext cx="9144000" cy="137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9"/>
          <p:cNvSpPr txBox="1">
            <a:spLocks noGrp="1"/>
          </p:cNvSpPr>
          <p:nvPr>
            <p:ph type="title"/>
          </p:nvPr>
        </p:nvSpPr>
        <p:spPr>
          <a:xfrm>
            <a:off x="50" y="0"/>
            <a:ext cx="9144000" cy="1376700"/>
          </a:xfrm>
          <a:prstGeom prst="rect">
            <a:avLst/>
          </a:prstGeom>
        </p:spPr>
        <p:txBody>
          <a:bodyPr spcFirstLastPara="1" wrap="square" lIns="457200" tIns="91425" rIns="91425" bIns="91425" anchor="ctr" anchorCtr="0">
            <a:norm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1">
  <p:cSld name="MAIN_POINT_1_1">
    <p:bg>
      <p:bgPr>
        <a:solidFill>
          <a:schemeClr val="accent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1AnXhWMXp-e8dyFbl-3_ez-zas_v1140#scrollTo=GUnvSv7lVOiD"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careerfoundry.com/en/blog/ux-design/the-ux-design-process-an-actionable-guide-to-your-first-job-in-ux/#:~:text=The%20UX%20design%20process%20can,UX%20is%20an%20iterative%20proces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jenn.torreslopez/challenge-2-wireframing-netflix-desktop-f8e2e2ed51ca" TargetMode="External"/><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hyperlink" Target="https://www.figma.com/proto/cfjqZk3jSKXLrfcl3Z7It8/Challenge-2%3A-Wireframing?node-id=4-0&amp;scaling=scale-down"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s://medium.com/@edwina.fautrai/challenge-2-wireframing-e31c2c2516f" TargetMode="Externa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yennhi95zz/6-the-deployment-phase-of-the-crisp-dm-methodology-a-detailed-discussion-f802a7cb9a0f#:~:text=The%20Deployment%20phase%20of%20the%20CRISP%2DDM%20methodology%20refers%20to,used%20to%20drive%20business%20value" TargetMode="External"/><Relationship Id="rId7" Type="http://schemas.openxmlformats.org/officeDocument/2006/relationships/hyperlink" Target="https://medium.com/marketingdatascience/kdd-semma-crisp-dm%E4%B9%8B%E6%AF%94%E8%BC%83-3d9166bceaf4"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https://medium.com/the-modern-scientist/the-crisp-dm-framework-a-comprehensive-guide-for-data-mining-success-3b52a3edb3d0" TargetMode="External"/><Relationship Id="rId5" Type="http://schemas.openxmlformats.org/officeDocument/2006/relationships/hyperlink" Target="https://www.sv-europe.com/crisp-dm-methodology/" TargetMode="External"/><Relationship Id="rId4" Type="http://schemas.openxmlformats.org/officeDocument/2006/relationships/hyperlink" Target="https://www.datascience-pm.com/crisp-dm-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subTitle" idx="1"/>
          </p:nvPr>
        </p:nvSpPr>
        <p:spPr>
          <a:xfrm>
            <a:off x="0" y="2618700"/>
            <a:ext cx="9144000" cy="933300"/>
          </a:xfrm>
          <a:prstGeom prst="rect">
            <a:avLst/>
          </a:prstGeom>
        </p:spPr>
        <p:txBody>
          <a:bodyPr spcFirstLastPara="1" wrap="square" lIns="91425" tIns="91425" rIns="91425" bIns="91425" anchor="t" anchorCtr="0">
            <a:spAutoFit/>
          </a:bodyPr>
          <a:lstStyle/>
          <a:p>
            <a:pPr marL="0" lvl="0" indent="0" algn="ctr" rtl="0">
              <a:lnSpc>
                <a:spcPct val="115833"/>
              </a:lnSpc>
              <a:spcBef>
                <a:spcPts val="0"/>
              </a:spcBef>
              <a:spcAft>
                <a:spcPts val="800"/>
              </a:spcAft>
              <a:buClr>
                <a:schemeClr val="dk1"/>
              </a:buClr>
              <a:buSzPts val="1100"/>
              <a:buFont typeface="Arial"/>
              <a:buNone/>
            </a:pPr>
            <a:r>
              <a:rPr lang="en" sz="2000">
                <a:solidFill>
                  <a:schemeClr val="accent1"/>
                </a:solidFill>
              </a:rPr>
              <a:t> </a:t>
            </a:r>
            <a:r>
              <a:rPr lang="en" sz="2300">
                <a:solidFill>
                  <a:schemeClr val="accent1"/>
                </a:solidFill>
              </a:rPr>
              <a:t>Leveraging CRISP-DM for Effective Data Mining</a:t>
            </a:r>
            <a:br>
              <a:rPr lang="en" sz="200">
                <a:solidFill>
                  <a:schemeClr val="accent1"/>
                </a:solidFill>
              </a:rPr>
            </a:br>
            <a:r>
              <a:rPr lang="en" sz="2200">
                <a:solidFill>
                  <a:schemeClr val="accent1"/>
                </a:solidFill>
              </a:rPr>
              <a:t>— Group 3 —</a:t>
            </a:r>
            <a:endParaRPr sz="1900">
              <a:solidFill>
                <a:schemeClr val="accent1"/>
              </a:solidFill>
            </a:endParaRPr>
          </a:p>
        </p:txBody>
      </p:sp>
      <p:sp>
        <p:nvSpPr>
          <p:cNvPr id="80" name="Google Shape;80;p17"/>
          <p:cNvSpPr txBox="1">
            <a:spLocks noGrp="1"/>
          </p:cNvSpPr>
          <p:nvPr>
            <p:ph type="ctrTitle"/>
          </p:nvPr>
        </p:nvSpPr>
        <p:spPr>
          <a:xfrm>
            <a:off x="0" y="437425"/>
            <a:ext cx="9144000" cy="2267400"/>
          </a:xfrm>
          <a:prstGeom prst="rect">
            <a:avLst/>
          </a:prstGeom>
        </p:spPr>
        <p:txBody>
          <a:bodyPr spcFirstLastPara="1" wrap="square" lIns="91425" tIns="91425" rIns="91425" bIns="91425" anchor="b" anchorCtr="0">
            <a:noAutofit/>
          </a:bodyPr>
          <a:lstStyle/>
          <a:p>
            <a:pPr marL="0" lvl="0" indent="0" algn="ctr" rtl="0">
              <a:lnSpc>
                <a:spcPct val="115833"/>
              </a:lnSpc>
              <a:spcBef>
                <a:spcPts val="0"/>
              </a:spcBef>
              <a:spcAft>
                <a:spcPts val="0"/>
              </a:spcAft>
              <a:buClr>
                <a:schemeClr val="dk1"/>
              </a:buClr>
              <a:buSzPts val="1100"/>
              <a:buFont typeface="Arial"/>
              <a:buNone/>
            </a:pPr>
            <a:r>
              <a:rPr lang="en" sz="3100" b="1">
                <a:solidFill>
                  <a:schemeClr val="accent1"/>
                </a:solidFill>
              </a:rPr>
              <a:t>Mini Project 2</a:t>
            </a:r>
            <a:endParaRPr sz="4400" b="1">
              <a:solidFill>
                <a:schemeClr val="accent1"/>
              </a:solidFill>
            </a:endParaRPr>
          </a:p>
          <a:p>
            <a:pPr marL="0" lvl="0" indent="0" algn="ctr" rtl="0">
              <a:lnSpc>
                <a:spcPct val="115833"/>
              </a:lnSpc>
              <a:spcBef>
                <a:spcPts val="0"/>
              </a:spcBef>
              <a:spcAft>
                <a:spcPts val="800"/>
              </a:spcAft>
              <a:buClr>
                <a:schemeClr val="dk1"/>
              </a:buClr>
              <a:buSzPts val="1100"/>
              <a:buFont typeface="Arial"/>
              <a:buNone/>
            </a:pPr>
            <a:r>
              <a:rPr lang="en" sz="2900" b="1">
                <a:solidFill>
                  <a:schemeClr val="accent1"/>
                </a:solidFill>
              </a:rPr>
              <a:t>Prescriptive Analytics -Delivering Understanding</a:t>
            </a:r>
            <a:endParaRPr sz="2900" b="1">
              <a:solidFill>
                <a:schemeClr val="accent1"/>
              </a:solidFill>
            </a:endParaRPr>
          </a:p>
        </p:txBody>
      </p:sp>
      <p:sp>
        <p:nvSpPr>
          <p:cNvPr id="81" name="Google Shape;81;p17"/>
          <p:cNvSpPr txBox="1"/>
          <p:nvPr/>
        </p:nvSpPr>
        <p:spPr>
          <a:xfrm>
            <a:off x="3597350" y="3552000"/>
            <a:ext cx="2179200" cy="41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accen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0"/>
        <p:cNvGrpSpPr/>
        <p:nvPr/>
      </p:nvGrpSpPr>
      <p:grpSpPr>
        <a:xfrm>
          <a:off x="0" y="0"/>
          <a:ext cx="0" cy="0"/>
          <a:chOff x="0" y="0"/>
          <a:chExt cx="0" cy="0"/>
        </a:xfrm>
      </p:grpSpPr>
      <p:sp>
        <p:nvSpPr>
          <p:cNvPr id="131" name="Google Shape;131;p27"/>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sz="5000" b="1"/>
              <a:t>Business Understanding</a:t>
            </a:r>
            <a:endParaRPr sz="5000" b="1"/>
          </a:p>
        </p:txBody>
      </p:sp>
      <p:pic>
        <p:nvPicPr>
          <p:cNvPr id="132" name="Google Shape;132;p27"/>
          <p:cNvPicPr preferRelativeResize="0"/>
          <p:nvPr/>
        </p:nvPicPr>
        <p:blipFill>
          <a:blip r:embed="rId3">
            <a:alphaModFix/>
          </a:blip>
          <a:stretch>
            <a:fillRect/>
          </a:stretch>
        </p:blipFill>
        <p:spPr>
          <a:xfrm>
            <a:off x="5808756" y="1022688"/>
            <a:ext cx="3098100" cy="309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0" y="0"/>
            <a:ext cx="9144000" cy="1734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500" b="1">
                <a:solidFill>
                  <a:schemeClr val="lt2"/>
                </a:solidFill>
              </a:rPr>
              <a:t>Identifying Key Stakeholder</a:t>
            </a:r>
            <a:endParaRPr sz="4500" b="1">
              <a:solidFill>
                <a:schemeClr val="lt2"/>
              </a:solidFill>
            </a:endParaRPr>
          </a:p>
        </p:txBody>
      </p:sp>
      <p:sp>
        <p:nvSpPr>
          <p:cNvPr id="138" name="Google Shape;138;p28"/>
          <p:cNvSpPr txBox="1"/>
          <p:nvPr/>
        </p:nvSpPr>
        <p:spPr>
          <a:xfrm>
            <a:off x="0" y="1777500"/>
            <a:ext cx="9059100" cy="3263100"/>
          </a:xfrm>
          <a:prstGeom prst="rect">
            <a:avLst/>
          </a:prstGeom>
          <a:noFill/>
          <a:ln>
            <a:noFill/>
          </a:ln>
        </p:spPr>
        <p:txBody>
          <a:bodyPr spcFirstLastPara="1" wrap="square" lIns="457200" tIns="91425" rIns="91425" bIns="91425" anchor="t" anchorCtr="0">
            <a:spAutoFit/>
          </a:bodyPr>
          <a:lstStyle/>
          <a:p>
            <a:pPr marL="0" lvl="0" indent="0" algn="l" rtl="0">
              <a:spcBef>
                <a:spcPts val="0"/>
              </a:spcBef>
              <a:spcAft>
                <a:spcPts val="0"/>
              </a:spcAft>
              <a:buNone/>
            </a:pPr>
            <a:r>
              <a:rPr lang="en" sz="1800" b="1">
                <a:solidFill>
                  <a:schemeClr val="accent1"/>
                </a:solidFill>
                <a:latin typeface="Quattrocento Sans"/>
                <a:ea typeface="Quattrocento Sans"/>
                <a:cs typeface="Quattrocento Sans"/>
                <a:sym typeface="Quattrocento Sans"/>
              </a:rPr>
              <a:t>Management:</a:t>
            </a:r>
            <a:r>
              <a:rPr lang="en" sz="1800">
                <a:solidFill>
                  <a:schemeClr val="lt2"/>
                </a:solidFill>
                <a:latin typeface="Quattrocento Sans"/>
                <a:ea typeface="Quattrocento Sans"/>
                <a:cs typeface="Quattrocento Sans"/>
                <a:sym typeface="Quattrocento Sans"/>
              </a:rPr>
              <a:t> </a:t>
            </a:r>
            <a:endParaRPr sz="1800">
              <a:solidFill>
                <a:schemeClr val="lt2"/>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Responsible for setting strategic goals and objectives for the company</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Provide resources and support the initiative</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Make the final decision</a:t>
            </a:r>
            <a:endParaRPr sz="16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chemeClr val="lt2"/>
              </a:solidFill>
              <a:latin typeface="Quattrocento Sans"/>
              <a:ea typeface="Quattrocento Sans"/>
              <a:cs typeface="Quattrocento Sans"/>
              <a:sym typeface="Quattrocento Sans"/>
            </a:endParaRPr>
          </a:p>
          <a:p>
            <a:pPr marL="0" lvl="0" indent="0" algn="l" rtl="0">
              <a:spcBef>
                <a:spcPts val="0"/>
              </a:spcBef>
              <a:spcAft>
                <a:spcPts val="0"/>
              </a:spcAft>
              <a:buNone/>
            </a:pPr>
            <a:r>
              <a:rPr lang="en" sz="1800" b="1">
                <a:solidFill>
                  <a:schemeClr val="accent1"/>
                </a:solidFill>
                <a:latin typeface="Quattrocento Sans"/>
                <a:ea typeface="Quattrocento Sans"/>
                <a:cs typeface="Quattrocento Sans"/>
                <a:sym typeface="Quattrocento Sans"/>
              </a:rPr>
              <a:t>Marketing and Sales Teams:</a:t>
            </a:r>
            <a:r>
              <a:rPr lang="en" sz="1800">
                <a:solidFill>
                  <a:schemeClr val="lt2"/>
                </a:solidFill>
                <a:latin typeface="Quattrocento Sans"/>
                <a:ea typeface="Quattrocento Sans"/>
                <a:cs typeface="Quattrocento Sans"/>
                <a:sym typeface="Quattrocento Sans"/>
              </a:rPr>
              <a:t> </a:t>
            </a:r>
            <a:endParaRPr sz="1800">
              <a:solidFill>
                <a:schemeClr val="lt2"/>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Acquiring new subscribers via targeted campaigns</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Tasked with retaining existing subscribers</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Provide feedback on the effectiveness of marketing initiatives</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o"/>
            </a:pPr>
            <a:r>
              <a:rPr lang="en" sz="1600">
                <a:solidFill>
                  <a:schemeClr val="accent1"/>
                </a:solidFill>
                <a:latin typeface="Quattrocento Sans"/>
                <a:ea typeface="Quattrocento Sans"/>
                <a:cs typeface="Quattrocento Sans"/>
                <a:sym typeface="Quattrocento Sans"/>
              </a:rPr>
              <a:t>Go-to-Market strategy: Insights into consumer’s behavior, market trends, and competitor strategies</a:t>
            </a:r>
            <a:endParaRPr sz="16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chemeClr val="accent1"/>
              </a:solidFill>
              <a:latin typeface="Economica"/>
              <a:ea typeface="Economica"/>
              <a:cs typeface="Economica"/>
              <a:sym typeface="Economica"/>
            </a:endParaRPr>
          </a:p>
        </p:txBody>
      </p:sp>
      <p:pic>
        <p:nvPicPr>
          <p:cNvPr id="139" name="Google Shape;139;p28"/>
          <p:cNvPicPr preferRelativeResize="0"/>
          <p:nvPr/>
        </p:nvPicPr>
        <p:blipFill>
          <a:blip r:embed="rId3">
            <a:alphaModFix/>
          </a:blip>
          <a:stretch>
            <a:fillRect/>
          </a:stretch>
        </p:blipFill>
        <p:spPr>
          <a:xfrm>
            <a:off x="6007025" y="2635962"/>
            <a:ext cx="2746025" cy="1176875"/>
          </a:xfrm>
          <a:prstGeom prst="rect">
            <a:avLst/>
          </a:prstGeom>
          <a:noFill/>
          <a:ln w="38100" cap="flat" cmpd="sng">
            <a:solidFill>
              <a:schemeClr val="lt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0" y="0"/>
            <a:ext cx="9144000" cy="1734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500" b="1">
                <a:solidFill>
                  <a:schemeClr val="lt2"/>
                </a:solidFill>
              </a:rPr>
              <a:t>Identifying Key Stakeholder</a:t>
            </a:r>
            <a:endParaRPr sz="4500" b="1">
              <a:solidFill>
                <a:schemeClr val="lt2"/>
              </a:solidFill>
            </a:endParaRPr>
          </a:p>
        </p:txBody>
      </p:sp>
      <p:sp>
        <p:nvSpPr>
          <p:cNvPr id="145" name="Google Shape;145;p29"/>
          <p:cNvSpPr txBox="1"/>
          <p:nvPr/>
        </p:nvSpPr>
        <p:spPr>
          <a:xfrm>
            <a:off x="1727650" y="1865700"/>
            <a:ext cx="7344900" cy="3093900"/>
          </a:xfrm>
          <a:prstGeom prst="rect">
            <a:avLst/>
          </a:prstGeom>
          <a:noFill/>
          <a:ln>
            <a:noFill/>
          </a:ln>
        </p:spPr>
        <p:txBody>
          <a:bodyPr spcFirstLastPara="1" wrap="square" lIns="457200" tIns="91425" rIns="91425" bIns="91425" anchor="t" anchorCtr="0">
            <a:spAutoFit/>
          </a:bodyPr>
          <a:lstStyle/>
          <a:p>
            <a:pPr marL="0" lvl="0" indent="0" algn="l" rtl="0">
              <a:spcBef>
                <a:spcPts val="0"/>
              </a:spcBef>
              <a:spcAft>
                <a:spcPts val="0"/>
              </a:spcAft>
              <a:buNone/>
            </a:pPr>
            <a:r>
              <a:rPr lang="en" sz="1600" b="1">
                <a:solidFill>
                  <a:schemeClr val="accent1"/>
                </a:solidFill>
                <a:latin typeface="Quattrocento Sans"/>
                <a:ea typeface="Quattrocento Sans"/>
                <a:cs typeface="Quattrocento Sans"/>
                <a:sym typeface="Quattrocento Sans"/>
              </a:rPr>
              <a:t>Customer Support:</a:t>
            </a:r>
            <a:r>
              <a:rPr lang="en" sz="1600">
                <a:solidFill>
                  <a:schemeClr val="lt2"/>
                </a:solidFill>
                <a:latin typeface="Quattrocento Sans"/>
                <a:ea typeface="Quattrocento Sans"/>
                <a:cs typeface="Quattrocento Sans"/>
                <a:sym typeface="Quattrocento Sans"/>
              </a:rPr>
              <a:t> </a:t>
            </a:r>
            <a:endParaRPr sz="1600">
              <a:solidFill>
                <a:schemeClr val="lt2"/>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Char char="ｏ"/>
            </a:pPr>
            <a:r>
              <a:rPr lang="en" sz="1600">
                <a:solidFill>
                  <a:schemeClr val="accent1"/>
                </a:solidFill>
                <a:latin typeface="Quattrocento Sans"/>
                <a:ea typeface="Quattrocento Sans"/>
                <a:cs typeface="Quattrocento Sans"/>
                <a:sym typeface="Quattrocento Sans"/>
              </a:rPr>
              <a:t>Act as the primary support contact for user inquiries, feedback &amp; complaints</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ｏ"/>
            </a:pPr>
            <a:r>
              <a:rPr lang="en" sz="1600">
                <a:solidFill>
                  <a:schemeClr val="accent1"/>
                </a:solidFill>
                <a:latin typeface="Quattrocento Sans"/>
                <a:ea typeface="Quattrocento Sans"/>
                <a:cs typeface="Quattrocento Sans"/>
                <a:sym typeface="Quattrocento Sans"/>
              </a:rPr>
              <a:t>Provide technical assistance to resolve both new and recurring issues</a:t>
            </a:r>
            <a:endParaRPr sz="1600">
              <a:solidFill>
                <a:schemeClr val="accent1"/>
              </a:solidFill>
              <a:latin typeface="Quattrocento Sans"/>
              <a:ea typeface="Quattrocento Sans"/>
              <a:cs typeface="Quattrocento Sans"/>
              <a:sym typeface="Quattrocento Sans"/>
            </a:endParaRPr>
          </a:p>
          <a:p>
            <a:pPr marL="457200" lvl="0" indent="-330200" algn="l" rtl="0">
              <a:spcBef>
                <a:spcPts val="0"/>
              </a:spcBef>
              <a:spcAft>
                <a:spcPts val="0"/>
              </a:spcAft>
              <a:buClr>
                <a:schemeClr val="accent1"/>
              </a:buClr>
              <a:buSzPts val="1600"/>
              <a:buFont typeface="Quattrocento Sans"/>
              <a:buChar char="ｏ"/>
            </a:pPr>
            <a:r>
              <a:rPr lang="en" sz="1600">
                <a:solidFill>
                  <a:schemeClr val="accent1"/>
                </a:solidFill>
                <a:latin typeface="Quattrocento Sans"/>
                <a:ea typeface="Quattrocento Sans"/>
                <a:cs typeface="Quattrocento Sans"/>
                <a:sym typeface="Quattrocento Sans"/>
              </a:rPr>
              <a:t>Provide feedback and collaborate with internal teams to address user concerns</a:t>
            </a:r>
            <a:endParaRPr sz="16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r>
              <a:rPr lang="en" sz="1600" b="1">
                <a:solidFill>
                  <a:schemeClr val="accent1"/>
                </a:solidFill>
                <a:latin typeface="Quattrocento Sans"/>
                <a:ea typeface="Quattrocento Sans"/>
                <a:cs typeface="Quattrocento Sans"/>
                <a:sym typeface="Quattrocento Sans"/>
              </a:rPr>
              <a:t>Partners &amp; Vendors:</a:t>
            </a:r>
            <a:r>
              <a:rPr lang="en" sz="1600" b="1">
                <a:solidFill>
                  <a:schemeClr val="lt2"/>
                </a:solidFill>
                <a:latin typeface="Quattrocento Sans"/>
                <a:ea typeface="Quattrocento Sans"/>
                <a:cs typeface="Quattrocento Sans"/>
                <a:sym typeface="Quattrocento Sans"/>
              </a:rPr>
              <a:t> </a:t>
            </a:r>
            <a:endParaRPr sz="1600" b="1">
              <a:solidFill>
                <a:schemeClr val="lt2"/>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ｏ"/>
            </a:pPr>
            <a:r>
              <a:rPr lang="en" sz="1500">
                <a:solidFill>
                  <a:schemeClr val="accent1"/>
                </a:solidFill>
                <a:latin typeface="Quattrocento Sans"/>
                <a:ea typeface="Quattrocento Sans"/>
                <a:cs typeface="Quattrocento Sans"/>
                <a:sym typeface="Quattrocento Sans"/>
              </a:rPr>
              <a:t>Collaborate with Content Creator agencies to acquire exclusive contents and streaming rights</a:t>
            </a: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ｏ"/>
            </a:pPr>
            <a:r>
              <a:rPr lang="en" sz="1500">
                <a:solidFill>
                  <a:schemeClr val="accent1"/>
                </a:solidFill>
                <a:latin typeface="Quattrocento Sans"/>
                <a:ea typeface="Quattrocento Sans"/>
                <a:cs typeface="Quattrocento Sans"/>
                <a:sym typeface="Quattrocento Sans"/>
              </a:rPr>
              <a:t>Partner with Studios Production companies to gain access to latest movies</a:t>
            </a: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ｏ"/>
            </a:pPr>
            <a:r>
              <a:rPr lang="en" sz="1500">
                <a:solidFill>
                  <a:schemeClr val="accent1"/>
                </a:solidFill>
                <a:latin typeface="Quattrocento Sans"/>
                <a:ea typeface="Quattrocento Sans"/>
                <a:cs typeface="Quattrocento Sans"/>
                <a:sym typeface="Quattrocento Sans"/>
              </a:rPr>
              <a:t>Harness Partnership within the market to identify user trends &amp; preferences</a:t>
            </a:r>
            <a:endParaRPr sz="15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endParaRPr sz="1700">
              <a:solidFill>
                <a:schemeClr val="accent1"/>
              </a:solidFill>
              <a:latin typeface="Quattrocento Sans"/>
              <a:ea typeface="Quattrocento Sans"/>
              <a:cs typeface="Quattrocento Sans"/>
              <a:sym typeface="Quattrocento Sans"/>
            </a:endParaRPr>
          </a:p>
        </p:txBody>
      </p:sp>
      <p:pic>
        <p:nvPicPr>
          <p:cNvPr id="146" name="Google Shape;146;p29"/>
          <p:cNvPicPr preferRelativeResize="0"/>
          <p:nvPr/>
        </p:nvPicPr>
        <p:blipFill>
          <a:blip r:embed="rId3">
            <a:alphaModFix/>
          </a:blip>
          <a:stretch>
            <a:fillRect/>
          </a:stretch>
        </p:blipFill>
        <p:spPr>
          <a:xfrm>
            <a:off x="218875" y="2215777"/>
            <a:ext cx="1772424" cy="996985"/>
          </a:xfrm>
          <a:prstGeom prst="rect">
            <a:avLst/>
          </a:prstGeom>
          <a:noFill/>
          <a:ln w="38100" cap="flat" cmpd="sng">
            <a:solidFill>
              <a:schemeClr val="lt2"/>
            </a:solidFill>
            <a:prstDash val="solid"/>
            <a:round/>
            <a:headEnd type="none" w="sm" len="sm"/>
            <a:tailEnd type="none" w="sm" len="sm"/>
          </a:ln>
        </p:spPr>
      </p:pic>
      <p:pic>
        <p:nvPicPr>
          <p:cNvPr id="147" name="Google Shape;147;p29"/>
          <p:cNvPicPr preferRelativeResize="0"/>
          <p:nvPr/>
        </p:nvPicPr>
        <p:blipFill>
          <a:blip r:embed="rId4">
            <a:alphaModFix/>
          </a:blip>
          <a:stretch>
            <a:fillRect/>
          </a:stretch>
        </p:blipFill>
        <p:spPr>
          <a:xfrm>
            <a:off x="218875" y="3679525"/>
            <a:ext cx="1772425" cy="997000"/>
          </a:xfrm>
          <a:prstGeom prst="rect">
            <a:avLst/>
          </a:prstGeom>
          <a:noFill/>
          <a:ln w="38100" cap="flat" cmpd="sng">
            <a:solidFill>
              <a:schemeClr val="lt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0" y="0"/>
            <a:ext cx="9144000" cy="1734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500" b="1">
                <a:solidFill>
                  <a:schemeClr val="lt2"/>
                </a:solidFill>
              </a:rPr>
              <a:t>Identify Factors</a:t>
            </a:r>
            <a:endParaRPr sz="4500" b="1">
              <a:solidFill>
                <a:schemeClr val="lt2"/>
              </a:solidFill>
            </a:endParaRPr>
          </a:p>
        </p:txBody>
      </p:sp>
      <p:sp>
        <p:nvSpPr>
          <p:cNvPr id="153" name="Google Shape;153;p30"/>
          <p:cNvSpPr txBox="1"/>
          <p:nvPr/>
        </p:nvSpPr>
        <p:spPr>
          <a:xfrm>
            <a:off x="0" y="1777500"/>
            <a:ext cx="9059100" cy="2421600"/>
          </a:xfrm>
          <a:prstGeom prst="rect">
            <a:avLst/>
          </a:prstGeom>
          <a:noFill/>
          <a:ln>
            <a:noFill/>
          </a:ln>
        </p:spPr>
        <p:txBody>
          <a:bodyPr spcFirstLastPara="1" wrap="square" lIns="457200" tIns="91425" rIns="91425" bIns="91425" anchor="t" anchorCtr="0">
            <a:spAutoFit/>
          </a:bodyPr>
          <a:lstStyle/>
          <a:p>
            <a:pPr marL="457200" lvl="0" indent="-355600" algn="l" rtl="0">
              <a:lnSpc>
                <a:spcPct val="115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Non-competitive subscription pricing</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Poor content discovery</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Algorithms performing poorly</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Inadequately designed Interface</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100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Poor Testing &amp; Iteration plan</a:t>
            </a:r>
            <a:endParaRPr sz="2000" b="1">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0" y="0"/>
            <a:ext cx="9144000" cy="1745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500" b="1">
                <a:solidFill>
                  <a:schemeClr val="lt2"/>
                </a:solidFill>
              </a:rPr>
              <a:t>Key Deliverables</a:t>
            </a:r>
            <a:endParaRPr sz="4500" b="1">
              <a:solidFill>
                <a:schemeClr val="lt2"/>
              </a:solidFill>
            </a:endParaRPr>
          </a:p>
        </p:txBody>
      </p:sp>
      <p:pic>
        <p:nvPicPr>
          <p:cNvPr id="159" name="Google Shape;159;p31"/>
          <p:cNvPicPr preferRelativeResize="0"/>
          <p:nvPr/>
        </p:nvPicPr>
        <p:blipFill rotWithShape="1">
          <a:blip r:embed="rId3">
            <a:alphaModFix/>
          </a:blip>
          <a:srcRect l="48327" t="1418" r="11563" b="1408"/>
          <a:stretch/>
        </p:blipFill>
        <p:spPr>
          <a:xfrm>
            <a:off x="6654900" y="1685900"/>
            <a:ext cx="2445000" cy="3377100"/>
          </a:xfrm>
          <a:prstGeom prst="rect">
            <a:avLst/>
          </a:prstGeom>
          <a:noFill/>
          <a:ln w="38100" cap="flat" cmpd="sng">
            <a:solidFill>
              <a:schemeClr val="accent1"/>
            </a:solidFill>
            <a:prstDash val="solid"/>
            <a:round/>
            <a:headEnd type="none" w="sm" len="sm"/>
            <a:tailEnd type="none" w="sm" len="sm"/>
          </a:ln>
        </p:spPr>
      </p:pic>
      <p:sp>
        <p:nvSpPr>
          <p:cNvPr id="160" name="Google Shape;160;p31"/>
          <p:cNvSpPr txBox="1">
            <a:spLocks noGrp="1"/>
          </p:cNvSpPr>
          <p:nvPr>
            <p:ph type="subTitle" idx="4294967295"/>
          </p:nvPr>
        </p:nvSpPr>
        <p:spPr>
          <a:xfrm>
            <a:off x="0" y="1685900"/>
            <a:ext cx="6654900" cy="33771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Analysis of Reporting</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Better Recommendation algorithms</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Re-designed UI/UX prototype</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Implementation plan with phased rollouts of changes</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Performance Monitoring framework</a:t>
            </a: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0" y="0"/>
            <a:ext cx="9144000" cy="1745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500" b="1">
                <a:solidFill>
                  <a:schemeClr val="lt2"/>
                </a:solidFill>
              </a:rPr>
              <a:t>Project Success Criteria</a:t>
            </a:r>
            <a:endParaRPr sz="4500" b="1">
              <a:solidFill>
                <a:schemeClr val="lt2"/>
              </a:solidFill>
            </a:endParaRPr>
          </a:p>
        </p:txBody>
      </p:sp>
      <p:sp>
        <p:nvSpPr>
          <p:cNvPr id="166" name="Google Shape;166;p32"/>
          <p:cNvSpPr txBox="1">
            <a:spLocks noGrp="1"/>
          </p:cNvSpPr>
          <p:nvPr>
            <p:ph type="body" idx="4294967295"/>
          </p:nvPr>
        </p:nvSpPr>
        <p:spPr>
          <a:xfrm>
            <a:off x="172500" y="1745400"/>
            <a:ext cx="8520600" cy="18312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a:solidFill>
                  <a:schemeClr val="lt2"/>
                </a:solidFill>
                <a:latin typeface="Quattrocento Sans"/>
                <a:ea typeface="Quattrocento Sans"/>
                <a:cs typeface="Quattrocento Sans"/>
                <a:sym typeface="Quattrocento Sans"/>
              </a:rPr>
              <a:t>Increase in </a:t>
            </a:r>
            <a:r>
              <a:rPr lang="en" sz="2000" b="1">
                <a:solidFill>
                  <a:schemeClr val="accent1"/>
                </a:solidFill>
                <a:latin typeface="Quattrocento Sans"/>
                <a:ea typeface="Quattrocento Sans"/>
                <a:cs typeface="Quattrocento Sans"/>
                <a:sym typeface="Quattrocento Sans"/>
              </a:rPr>
              <a:t>subscription numbers by X%</a:t>
            </a:r>
            <a:endParaRPr sz="2000" b="1">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b="1">
                <a:solidFill>
                  <a:schemeClr val="accent1"/>
                </a:solidFill>
                <a:latin typeface="Quattrocento Sans"/>
                <a:ea typeface="Quattrocento Sans"/>
                <a:cs typeface="Quattrocento Sans"/>
                <a:sym typeface="Quattrocento Sans"/>
              </a:rPr>
              <a:t>Improvement in average viewing time</a:t>
            </a:r>
            <a:r>
              <a:rPr lang="en" sz="2000">
                <a:solidFill>
                  <a:schemeClr val="accent2"/>
                </a:solidFill>
                <a:latin typeface="Quattrocento Sans"/>
                <a:ea typeface="Quattrocento Sans"/>
                <a:cs typeface="Quattrocento Sans"/>
                <a:sym typeface="Quattrocento Sans"/>
              </a:rPr>
              <a:t> </a:t>
            </a:r>
            <a:r>
              <a:rPr lang="en" sz="2000">
                <a:solidFill>
                  <a:schemeClr val="lt2"/>
                </a:solidFill>
                <a:latin typeface="Quattrocento Sans"/>
                <a:ea typeface="Quattrocento Sans"/>
                <a:cs typeface="Quattrocento Sans"/>
                <a:sym typeface="Quattrocento Sans"/>
              </a:rPr>
              <a:t>per user by </a:t>
            </a:r>
            <a:r>
              <a:rPr lang="en" sz="2000" b="1">
                <a:solidFill>
                  <a:schemeClr val="accent1"/>
                </a:solidFill>
                <a:latin typeface="Quattrocento Sans"/>
                <a:ea typeface="Quattrocento Sans"/>
                <a:cs typeface="Quattrocento Sans"/>
                <a:sym typeface="Quattrocento Sans"/>
              </a:rPr>
              <a:t>X minutes.</a:t>
            </a:r>
            <a:endParaRPr sz="2000">
              <a:solidFill>
                <a:schemeClr val="lt2"/>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AutoNum type="arabicPeriod"/>
            </a:pPr>
            <a:r>
              <a:rPr lang="en" sz="2000" b="1">
                <a:solidFill>
                  <a:schemeClr val="accent1"/>
                </a:solidFill>
                <a:latin typeface="Quattrocento Sans"/>
                <a:ea typeface="Quattrocento Sans"/>
                <a:cs typeface="Quattrocento Sans"/>
                <a:sym typeface="Quattrocento Sans"/>
              </a:rPr>
              <a:t>Positive Feedbacks</a:t>
            </a:r>
            <a:r>
              <a:rPr lang="en" sz="2000">
                <a:solidFill>
                  <a:schemeClr val="lt2"/>
                </a:solidFill>
                <a:latin typeface="Quattrocento Sans"/>
                <a:ea typeface="Quattrocento Sans"/>
                <a:cs typeface="Quattrocento Sans"/>
                <a:sym typeface="Quattrocento Sans"/>
              </a:rPr>
              <a:t> from users </a:t>
            </a:r>
            <a:r>
              <a:rPr lang="en" sz="2000" b="1">
                <a:solidFill>
                  <a:schemeClr val="accent1"/>
                </a:solidFill>
                <a:latin typeface="Quattrocento Sans"/>
                <a:ea typeface="Quattrocento Sans"/>
                <a:cs typeface="Quattrocento Sans"/>
                <a:sym typeface="Quattrocento Sans"/>
              </a:rPr>
              <a:t>regarding UI/UX</a:t>
            </a:r>
            <a:endParaRPr sz="2000" b="1">
              <a:solidFill>
                <a:schemeClr val="accent1"/>
              </a:solidFill>
              <a:latin typeface="Quattrocento Sans"/>
              <a:ea typeface="Quattrocento Sans"/>
              <a:cs typeface="Quattrocento Sans"/>
              <a:sym typeface="Quattrocento Sans"/>
            </a:endParaRPr>
          </a:p>
          <a:p>
            <a:pPr marL="0" lvl="0" indent="0" algn="l" rtl="0">
              <a:spcBef>
                <a:spcPts val="0"/>
              </a:spcBef>
              <a:spcAft>
                <a:spcPts val="1200"/>
              </a:spcAft>
              <a:buNone/>
            </a:pPr>
            <a:endParaRPr/>
          </a:p>
        </p:txBody>
      </p:sp>
      <p:sp>
        <p:nvSpPr>
          <p:cNvPr id="167" name="Google Shape;167;p32"/>
          <p:cNvSpPr txBox="1"/>
          <p:nvPr/>
        </p:nvSpPr>
        <p:spPr>
          <a:xfrm>
            <a:off x="172500" y="3576600"/>
            <a:ext cx="8520600" cy="11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Quattrocento Sans"/>
                <a:ea typeface="Quattrocento Sans"/>
                <a:cs typeface="Quattrocento Sans"/>
                <a:sym typeface="Quattrocento Sans"/>
              </a:rPr>
              <a:t>With this in mind, we can create a system to tackle the problem.</a:t>
            </a:r>
            <a:endParaRPr sz="2000">
              <a:solidFill>
                <a:schemeClr val="accent1"/>
              </a:solidFill>
              <a:latin typeface="Quattrocento Sans"/>
              <a:ea typeface="Quattrocento Sans"/>
              <a:cs typeface="Quattrocento Sans"/>
              <a:sym typeface="Quattrocento Sans"/>
            </a:endParaRPr>
          </a:p>
        </p:txBody>
      </p:sp>
      <p:pic>
        <p:nvPicPr>
          <p:cNvPr id="168" name="Google Shape;168;p32"/>
          <p:cNvPicPr preferRelativeResize="0"/>
          <p:nvPr/>
        </p:nvPicPr>
        <p:blipFill>
          <a:blip r:embed="rId3">
            <a:alphaModFix/>
          </a:blip>
          <a:stretch>
            <a:fillRect/>
          </a:stretch>
        </p:blipFill>
        <p:spPr>
          <a:xfrm>
            <a:off x="6839698" y="-2"/>
            <a:ext cx="1745400" cy="1745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b="1"/>
              <a:t>Data Understanding</a:t>
            </a:r>
            <a:endParaRPr b="1"/>
          </a:p>
        </p:txBody>
      </p:sp>
      <p:pic>
        <p:nvPicPr>
          <p:cNvPr id="174" name="Google Shape;174;p33"/>
          <p:cNvPicPr preferRelativeResize="0"/>
          <p:nvPr/>
        </p:nvPicPr>
        <p:blipFill>
          <a:blip r:embed="rId3">
            <a:alphaModFix/>
          </a:blip>
          <a:stretch>
            <a:fillRect/>
          </a:stretch>
        </p:blipFill>
        <p:spPr>
          <a:xfrm>
            <a:off x="5061024" y="770774"/>
            <a:ext cx="3246725" cy="324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78"/>
        <p:cNvGrpSpPr/>
        <p:nvPr/>
      </p:nvGrpSpPr>
      <p:grpSpPr>
        <a:xfrm>
          <a:off x="0" y="0"/>
          <a:ext cx="0" cy="0"/>
          <a:chOff x="0" y="0"/>
          <a:chExt cx="0" cy="0"/>
        </a:xfrm>
      </p:grpSpPr>
      <p:sp>
        <p:nvSpPr>
          <p:cNvPr id="179" name="Google Shape;179;p34"/>
          <p:cNvSpPr txBox="1">
            <a:spLocks noGrp="1"/>
          </p:cNvSpPr>
          <p:nvPr>
            <p:ph type="body" idx="4294967295"/>
          </p:nvPr>
        </p:nvSpPr>
        <p:spPr>
          <a:xfrm>
            <a:off x="63500" y="1745400"/>
            <a:ext cx="9081000" cy="3398100"/>
          </a:xfrm>
          <a:prstGeom prst="rect">
            <a:avLst/>
          </a:prstGeom>
        </p:spPr>
        <p:txBody>
          <a:bodyPr spcFirstLastPara="1" wrap="square" lIns="91425" tIns="91425" rIns="91425" bIns="91425" anchor="t" anchorCtr="0">
            <a:normAutofit/>
          </a:bodyPr>
          <a:lstStyle/>
          <a:p>
            <a:pPr marL="457200" marR="0" lvl="0" indent="-342900" algn="l" rtl="0">
              <a:lnSpc>
                <a:spcPct val="100000"/>
              </a:lnSpc>
              <a:spcBef>
                <a:spcPts val="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Company existing database</a:t>
            </a:r>
            <a:endParaRPr>
              <a:solidFill>
                <a:schemeClr val="accent1"/>
              </a:solidFill>
              <a:latin typeface="Quattrocento Sans"/>
              <a:ea typeface="Quattrocento Sans"/>
              <a:cs typeface="Quattrocento Sans"/>
              <a:sym typeface="Quattrocento Sans"/>
            </a:endParaRPr>
          </a:p>
          <a:p>
            <a:pPr marL="457200" lvl="0" indent="-342900" algn="l" rtl="0">
              <a:lnSpc>
                <a:spcPct val="100000"/>
              </a:lnSpc>
              <a:spcBef>
                <a:spcPts val="100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Open-source or external sources</a:t>
            </a:r>
            <a:endParaRPr>
              <a:solidFill>
                <a:schemeClr val="accent1"/>
              </a:solidFill>
              <a:latin typeface="Quattrocento Sans"/>
              <a:ea typeface="Quattrocento Sans"/>
              <a:cs typeface="Quattrocento Sans"/>
              <a:sym typeface="Quattrocento Sans"/>
            </a:endParaRPr>
          </a:p>
          <a:p>
            <a:pPr marL="457200" lvl="0" indent="-342900" algn="l" rtl="0">
              <a:lnSpc>
                <a:spcPct val="100000"/>
              </a:lnSpc>
              <a:spcBef>
                <a:spcPts val="100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Movie Metadata</a:t>
            </a:r>
            <a:endParaRPr>
              <a:solidFill>
                <a:schemeClr val="accent1"/>
              </a:solidFill>
              <a:latin typeface="Quattrocento Sans"/>
              <a:ea typeface="Quattrocento Sans"/>
              <a:cs typeface="Quattrocento Sans"/>
              <a:sym typeface="Quattrocento Sans"/>
            </a:endParaRPr>
          </a:p>
          <a:p>
            <a:pPr marL="457200" lvl="0" indent="-342900" algn="l" rtl="0">
              <a:lnSpc>
                <a:spcPct val="100000"/>
              </a:lnSpc>
              <a:spcBef>
                <a:spcPts val="100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Gather Customers’ feedback &amp; Surveys</a:t>
            </a:r>
            <a:endParaRPr>
              <a:solidFill>
                <a:schemeClr val="accent1"/>
              </a:solidFill>
              <a:latin typeface="Quattrocento Sans"/>
              <a:ea typeface="Quattrocento Sans"/>
              <a:cs typeface="Quattrocento Sans"/>
              <a:sym typeface="Quattrocento Sans"/>
            </a:endParaRPr>
          </a:p>
          <a:p>
            <a:pPr marL="457200" lvl="0" indent="-342900" algn="l" rtl="0">
              <a:lnSpc>
                <a:spcPct val="100000"/>
              </a:lnSpc>
              <a:spcBef>
                <a:spcPts val="100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Collaborations with industry partners or data-sharing agreements with relevant platforms to access their data</a:t>
            </a:r>
            <a:endParaRPr>
              <a:solidFill>
                <a:schemeClr val="accent1"/>
              </a:solidFill>
              <a:latin typeface="Quattrocento Sans"/>
              <a:ea typeface="Quattrocento Sans"/>
              <a:cs typeface="Quattrocento Sans"/>
              <a:sym typeface="Quattrocento Sans"/>
            </a:endParaRPr>
          </a:p>
          <a:p>
            <a:pPr marL="0" lvl="0" indent="0" algn="l" rtl="0">
              <a:lnSpc>
                <a:spcPct val="100000"/>
              </a:lnSpc>
              <a:spcBef>
                <a:spcPts val="1000"/>
              </a:spcBef>
              <a:spcAft>
                <a:spcPts val="0"/>
              </a:spcAft>
              <a:buNone/>
            </a:pPr>
            <a:endParaRPr>
              <a:solidFill>
                <a:schemeClr val="lt2"/>
              </a:solidFill>
              <a:latin typeface="Quattrocento Sans"/>
              <a:ea typeface="Quattrocento Sans"/>
              <a:cs typeface="Quattrocento Sans"/>
              <a:sym typeface="Quattrocento Sans"/>
            </a:endParaRPr>
          </a:p>
          <a:p>
            <a:pPr marL="0" lvl="0" indent="0" algn="l" rtl="0">
              <a:lnSpc>
                <a:spcPct val="100000"/>
              </a:lnSpc>
              <a:spcBef>
                <a:spcPts val="1000"/>
              </a:spcBef>
              <a:spcAft>
                <a:spcPts val="1000"/>
              </a:spcAft>
              <a:buNone/>
            </a:pPr>
            <a:endParaRPr>
              <a:solidFill>
                <a:schemeClr val="lt2"/>
              </a:solidFill>
              <a:latin typeface="Quattrocento Sans"/>
              <a:ea typeface="Quattrocento Sans"/>
              <a:cs typeface="Quattrocento Sans"/>
              <a:sym typeface="Quattrocento Sans"/>
            </a:endParaRPr>
          </a:p>
        </p:txBody>
      </p:sp>
      <p:sp>
        <p:nvSpPr>
          <p:cNvPr id="180" name="Google Shape;180;p34"/>
          <p:cNvSpPr txBox="1"/>
          <p:nvPr/>
        </p:nvSpPr>
        <p:spPr>
          <a:xfrm>
            <a:off x="0" y="0"/>
            <a:ext cx="9144000" cy="174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500" b="1">
                <a:solidFill>
                  <a:schemeClr val="lt2"/>
                </a:solidFill>
                <a:latin typeface="Economica"/>
                <a:ea typeface="Economica"/>
                <a:cs typeface="Economica"/>
                <a:sym typeface="Economica"/>
              </a:rPr>
              <a:t>Where are our data from</a:t>
            </a:r>
            <a:endParaRPr sz="4500" b="1">
              <a:solidFill>
                <a:schemeClr val="lt2"/>
              </a:solidFill>
              <a:latin typeface="Economica"/>
              <a:ea typeface="Economica"/>
              <a:cs typeface="Economica"/>
              <a:sym typeface="Economica"/>
            </a:endParaRPr>
          </a:p>
        </p:txBody>
      </p:sp>
      <p:pic>
        <p:nvPicPr>
          <p:cNvPr id="181" name="Google Shape;181;p34"/>
          <p:cNvPicPr preferRelativeResize="0"/>
          <p:nvPr/>
        </p:nvPicPr>
        <p:blipFill>
          <a:blip r:embed="rId3">
            <a:alphaModFix/>
          </a:blip>
          <a:stretch>
            <a:fillRect/>
          </a:stretch>
        </p:blipFill>
        <p:spPr>
          <a:xfrm>
            <a:off x="7556763" y="186399"/>
            <a:ext cx="1372574" cy="1372598"/>
          </a:xfrm>
          <a:prstGeom prst="rect">
            <a:avLst/>
          </a:prstGeom>
          <a:noFill/>
          <a:ln>
            <a:noFill/>
          </a:ln>
        </p:spPr>
      </p:pic>
      <p:pic>
        <p:nvPicPr>
          <p:cNvPr id="182" name="Google Shape;182;p34"/>
          <p:cNvPicPr preferRelativeResize="0"/>
          <p:nvPr/>
        </p:nvPicPr>
        <p:blipFill>
          <a:blip r:embed="rId4">
            <a:alphaModFix/>
          </a:blip>
          <a:stretch>
            <a:fillRect/>
          </a:stretch>
        </p:blipFill>
        <p:spPr>
          <a:xfrm>
            <a:off x="5788375" y="4074513"/>
            <a:ext cx="792653" cy="596075"/>
          </a:xfrm>
          <a:prstGeom prst="rect">
            <a:avLst/>
          </a:prstGeom>
          <a:noFill/>
          <a:ln>
            <a:noFill/>
          </a:ln>
        </p:spPr>
      </p:pic>
      <p:pic>
        <p:nvPicPr>
          <p:cNvPr id="183" name="Google Shape;183;p34"/>
          <p:cNvPicPr preferRelativeResize="0"/>
          <p:nvPr/>
        </p:nvPicPr>
        <p:blipFill>
          <a:blip r:embed="rId5">
            <a:alphaModFix/>
          </a:blip>
          <a:stretch>
            <a:fillRect/>
          </a:stretch>
        </p:blipFill>
        <p:spPr>
          <a:xfrm>
            <a:off x="6668425" y="3781725"/>
            <a:ext cx="1978974" cy="940322"/>
          </a:xfrm>
          <a:prstGeom prst="rect">
            <a:avLst/>
          </a:prstGeom>
          <a:noFill/>
          <a:ln>
            <a:noFill/>
          </a:ln>
        </p:spPr>
      </p:pic>
      <p:pic>
        <p:nvPicPr>
          <p:cNvPr id="184" name="Google Shape;184;p34"/>
          <p:cNvPicPr preferRelativeResize="0"/>
          <p:nvPr/>
        </p:nvPicPr>
        <p:blipFill>
          <a:blip r:embed="rId6">
            <a:alphaModFix/>
          </a:blip>
          <a:stretch>
            <a:fillRect/>
          </a:stretch>
        </p:blipFill>
        <p:spPr>
          <a:xfrm>
            <a:off x="181650" y="4066688"/>
            <a:ext cx="2358250" cy="568475"/>
          </a:xfrm>
          <a:prstGeom prst="rect">
            <a:avLst/>
          </a:prstGeom>
          <a:noFill/>
          <a:ln>
            <a:noFill/>
          </a:ln>
        </p:spPr>
      </p:pic>
      <p:pic>
        <p:nvPicPr>
          <p:cNvPr id="185" name="Google Shape;185;p34"/>
          <p:cNvPicPr preferRelativeResize="0"/>
          <p:nvPr/>
        </p:nvPicPr>
        <p:blipFill>
          <a:blip r:embed="rId7">
            <a:alphaModFix/>
          </a:blip>
          <a:stretch>
            <a:fillRect/>
          </a:stretch>
        </p:blipFill>
        <p:spPr>
          <a:xfrm>
            <a:off x="2561900" y="4080488"/>
            <a:ext cx="1138125" cy="540891"/>
          </a:xfrm>
          <a:prstGeom prst="rect">
            <a:avLst/>
          </a:prstGeom>
          <a:noFill/>
          <a:ln>
            <a:noFill/>
          </a:ln>
        </p:spPr>
      </p:pic>
      <p:pic>
        <p:nvPicPr>
          <p:cNvPr id="186" name="Google Shape;186;p34"/>
          <p:cNvPicPr preferRelativeResize="0"/>
          <p:nvPr/>
        </p:nvPicPr>
        <p:blipFill rotWithShape="1">
          <a:blip r:embed="rId8">
            <a:alphaModFix/>
          </a:blip>
          <a:srcRect l="6284" t="14753" r="4317" b="19352"/>
          <a:stretch/>
        </p:blipFill>
        <p:spPr>
          <a:xfrm>
            <a:off x="3754713" y="4123738"/>
            <a:ext cx="1978975" cy="49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body" idx="4294967295"/>
          </p:nvPr>
        </p:nvSpPr>
        <p:spPr>
          <a:xfrm>
            <a:off x="0" y="1745400"/>
            <a:ext cx="9144000" cy="3398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a:solidFill>
                  <a:schemeClr val="lt2"/>
                </a:solidFill>
                <a:latin typeface="Quattrocento Sans"/>
                <a:ea typeface="Quattrocento Sans"/>
                <a:cs typeface="Quattrocento Sans"/>
                <a:sym typeface="Quattrocento Sans"/>
              </a:rPr>
              <a:t>Gather data from </a:t>
            </a:r>
            <a:r>
              <a:rPr lang="en" sz="2000" b="1">
                <a:solidFill>
                  <a:schemeClr val="accent1"/>
                </a:solidFill>
                <a:latin typeface="Quattrocento Sans"/>
                <a:ea typeface="Quattrocento Sans"/>
                <a:cs typeface="Quattrocento Sans"/>
                <a:sym typeface="Quattrocento Sans"/>
              </a:rPr>
              <a:t>various sources</a:t>
            </a:r>
            <a:r>
              <a:rPr lang="en" sz="2000">
                <a:solidFill>
                  <a:schemeClr val="accent1"/>
                </a:solidFill>
                <a:latin typeface="Quattrocento Sans"/>
                <a:ea typeface="Quattrocento Sans"/>
                <a:cs typeface="Quattrocento Sans"/>
                <a:sym typeface="Quattrocento Sans"/>
              </a:rPr>
              <a:t>,</a:t>
            </a:r>
            <a:r>
              <a:rPr lang="en" sz="2000">
                <a:solidFill>
                  <a:schemeClr val="lt2"/>
                </a:solidFill>
                <a:latin typeface="Quattrocento Sans"/>
                <a:ea typeface="Quattrocento Sans"/>
                <a:cs typeface="Quattrocento Sans"/>
                <a:sym typeface="Quattrocento Sans"/>
              </a:rPr>
              <a:t> including:</a:t>
            </a:r>
            <a:endParaRPr sz="2000">
              <a:solidFill>
                <a:schemeClr val="lt2"/>
              </a:solidFill>
              <a:latin typeface="Quattrocento Sans"/>
              <a:ea typeface="Quattrocento Sans"/>
              <a:cs typeface="Quattrocento Sans"/>
              <a:sym typeface="Quattrocento Sans"/>
            </a:endParaRPr>
          </a:p>
          <a:p>
            <a:pPr marL="457200" lvl="0" indent="-355600" algn="l" rtl="0">
              <a:lnSpc>
                <a:spcPct val="100000"/>
              </a:lnSpc>
              <a:spcBef>
                <a:spcPts val="1000"/>
              </a:spcBef>
              <a:spcAft>
                <a:spcPts val="0"/>
              </a:spcAft>
              <a:buSzPts val="2000"/>
              <a:buFont typeface="Quattrocento Sans"/>
              <a:buChar char="—"/>
            </a:pPr>
            <a:r>
              <a:rPr lang="en" sz="2000" b="1">
                <a:solidFill>
                  <a:schemeClr val="accent1"/>
                </a:solidFill>
                <a:latin typeface="Quattrocento Sans"/>
                <a:ea typeface="Quattrocento Sans"/>
                <a:cs typeface="Quattrocento Sans"/>
                <a:sym typeface="Quattrocento Sans"/>
              </a:rPr>
              <a:t>User profiles</a:t>
            </a:r>
            <a:r>
              <a:rPr lang="en" sz="2000">
                <a:solidFill>
                  <a:schemeClr val="lt2"/>
                </a:solidFill>
                <a:latin typeface="Quattrocento Sans"/>
                <a:ea typeface="Quattrocento Sans"/>
                <a:cs typeface="Quattrocento Sans"/>
                <a:sym typeface="Quattrocento Sans"/>
              </a:rPr>
              <a:t> and </a:t>
            </a:r>
            <a:r>
              <a:rPr lang="en" sz="2000" b="1">
                <a:solidFill>
                  <a:schemeClr val="accent1"/>
                </a:solidFill>
                <a:latin typeface="Quattrocento Sans"/>
                <a:ea typeface="Quattrocento Sans"/>
                <a:cs typeface="Quattrocento Sans"/>
                <a:sym typeface="Quattrocento Sans"/>
              </a:rPr>
              <a:t>demographic</a:t>
            </a:r>
            <a:r>
              <a:rPr lang="en" sz="2000">
                <a:solidFill>
                  <a:schemeClr val="lt2"/>
                </a:solidFill>
                <a:latin typeface="Quattrocento Sans"/>
                <a:ea typeface="Quattrocento Sans"/>
                <a:cs typeface="Quattrocento Sans"/>
                <a:sym typeface="Quattrocento Sans"/>
              </a:rPr>
              <a:t> information.</a:t>
            </a:r>
            <a:endParaRPr sz="2000">
              <a:solidFill>
                <a:schemeClr val="lt2"/>
              </a:solidFill>
              <a:latin typeface="Quattrocento Sans"/>
              <a:ea typeface="Quattrocento Sans"/>
              <a:cs typeface="Quattrocento Sans"/>
              <a:sym typeface="Quattrocento Sans"/>
            </a:endParaRPr>
          </a:p>
          <a:p>
            <a:pPr marL="457200" lvl="0" indent="-355600" algn="l" rtl="0">
              <a:lnSpc>
                <a:spcPct val="100000"/>
              </a:lnSpc>
              <a:spcBef>
                <a:spcPts val="100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Viewing history and preferences</a:t>
            </a:r>
            <a:r>
              <a:rPr lang="en" sz="2000">
                <a:solidFill>
                  <a:schemeClr val="accent1"/>
                </a:solidFill>
                <a:latin typeface="Quattrocento Sans"/>
                <a:ea typeface="Quattrocento Sans"/>
                <a:cs typeface="Quattrocento Sans"/>
                <a:sym typeface="Quattrocento Sans"/>
              </a:rPr>
              <a:t>.</a:t>
            </a:r>
            <a:endParaRPr sz="2000">
              <a:solidFill>
                <a:schemeClr val="accent1"/>
              </a:solidFill>
              <a:latin typeface="Quattrocento Sans"/>
              <a:ea typeface="Quattrocento Sans"/>
              <a:cs typeface="Quattrocento Sans"/>
              <a:sym typeface="Quattrocento Sans"/>
            </a:endParaRPr>
          </a:p>
          <a:p>
            <a:pPr marL="457200" lvl="0" indent="-355600" algn="l" rtl="0">
              <a:lnSpc>
                <a:spcPct val="100000"/>
              </a:lnSpc>
              <a:spcBef>
                <a:spcPts val="1000"/>
              </a:spcBef>
              <a:spcAft>
                <a:spcPts val="0"/>
              </a:spcAft>
              <a:buSzPts val="2000"/>
              <a:buFont typeface="Quattrocento Sans"/>
              <a:buChar char="—"/>
            </a:pPr>
            <a:r>
              <a:rPr lang="en" sz="2000" b="1">
                <a:solidFill>
                  <a:schemeClr val="accent1"/>
                </a:solidFill>
                <a:latin typeface="Quattrocento Sans"/>
                <a:ea typeface="Quattrocento Sans"/>
                <a:cs typeface="Quattrocento Sans"/>
                <a:sym typeface="Quattrocento Sans"/>
              </a:rPr>
              <a:t>Engagement metrics</a:t>
            </a:r>
            <a:r>
              <a:rPr lang="en" sz="2000">
                <a:solidFill>
                  <a:schemeClr val="lt2"/>
                </a:solidFill>
                <a:latin typeface="Quattrocento Sans"/>
                <a:ea typeface="Quattrocento Sans"/>
                <a:cs typeface="Quattrocento Sans"/>
                <a:sym typeface="Quattrocento Sans"/>
              </a:rPr>
              <a:t> and </a:t>
            </a:r>
            <a:r>
              <a:rPr lang="en" sz="2000" b="1">
                <a:solidFill>
                  <a:schemeClr val="accent1"/>
                </a:solidFill>
                <a:latin typeface="Quattrocento Sans"/>
                <a:ea typeface="Quattrocento Sans"/>
                <a:cs typeface="Quattrocento Sans"/>
                <a:sym typeface="Quattrocento Sans"/>
              </a:rPr>
              <a:t>user interactions</a:t>
            </a:r>
            <a:r>
              <a:rPr lang="en" sz="2000">
                <a:solidFill>
                  <a:schemeClr val="accent1"/>
                </a:solidFill>
                <a:latin typeface="Quattrocento Sans"/>
                <a:ea typeface="Quattrocento Sans"/>
                <a:cs typeface="Quattrocento Sans"/>
                <a:sym typeface="Quattrocento Sans"/>
              </a:rPr>
              <a:t>.</a:t>
            </a:r>
            <a:endParaRPr sz="2000">
              <a:solidFill>
                <a:schemeClr val="accent1"/>
              </a:solidFill>
              <a:latin typeface="Quattrocento Sans"/>
              <a:ea typeface="Quattrocento Sans"/>
              <a:cs typeface="Quattrocento Sans"/>
              <a:sym typeface="Quattrocento Sans"/>
            </a:endParaRPr>
          </a:p>
          <a:p>
            <a:pPr marL="457200" lvl="0" indent="-355600" algn="l" rtl="0">
              <a:lnSpc>
                <a:spcPct val="100000"/>
              </a:lnSpc>
              <a:spcBef>
                <a:spcPts val="1000"/>
              </a:spcBef>
              <a:spcAft>
                <a:spcPts val="0"/>
              </a:spcAft>
              <a:buSzPts val="2000"/>
              <a:buFont typeface="Quattrocento Sans"/>
              <a:buChar char="—"/>
            </a:pPr>
            <a:r>
              <a:rPr lang="en" sz="2000" b="1">
                <a:solidFill>
                  <a:schemeClr val="accent1"/>
                </a:solidFill>
                <a:latin typeface="Quattrocento Sans"/>
                <a:ea typeface="Quattrocento Sans"/>
                <a:cs typeface="Quattrocento Sans"/>
                <a:sym typeface="Quattrocento Sans"/>
              </a:rPr>
              <a:t>Customer feedback</a:t>
            </a:r>
            <a:r>
              <a:rPr lang="en" sz="2000">
                <a:solidFill>
                  <a:schemeClr val="lt2"/>
                </a:solidFill>
                <a:latin typeface="Quattrocento Sans"/>
                <a:ea typeface="Quattrocento Sans"/>
                <a:cs typeface="Quattrocento Sans"/>
                <a:sym typeface="Quattrocento Sans"/>
              </a:rPr>
              <a:t> and support tickets.</a:t>
            </a:r>
            <a:endParaRPr sz="2000">
              <a:solidFill>
                <a:schemeClr val="lt2"/>
              </a:solidFill>
              <a:latin typeface="Quattrocento Sans"/>
              <a:ea typeface="Quattrocento Sans"/>
              <a:cs typeface="Quattrocento Sans"/>
              <a:sym typeface="Quattrocento Sans"/>
            </a:endParaRPr>
          </a:p>
          <a:p>
            <a:pPr marL="457200" lvl="0" indent="-355600" algn="l" rtl="0">
              <a:lnSpc>
                <a:spcPct val="100000"/>
              </a:lnSpc>
              <a:spcBef>
                <a:spcPts val="1000"/>
              </a:spcBef>
              <a:spcAft>
                <a:spcPts val="1000"/>
              </a:spcAft>
              <a:buSzPts val="2000"/>
              <a:buFont typeface="Quattrocento Sans"/>
              <a:buChar char="—"/>
            </a:pPr>
            <a:r>
              <a:rPr lang="en" sz="2000" b="1">
                <a:solidFill>
                  <a:schemeClr val="accent1"/>
                </a:solidFill>
                <a:latin typeface="Quattrocento Sans"/>
                <a:ea typeface="Quattrocento Sans"/>
                <a:cs typeface="Quattrocento Sans"/>
                <a:sym typeface="Quattrocento Sans"/>
              </a:rPr>
              <a:t>Competitor analysis</a:t>
            </a:r>
            <a:r>
              <a:rPr lang="en" sz="2000">
                <a:solidFill>
                  <a:schemeClr val="lt2"/>
                </a:solidFill>
                <a:latin typeface="Quattrocento Sans"/>
                <a:ea typeface="Quattrocento Sans"/>
                <a:cs typeface="Quattrocento Sans"/>
                <a:sym typeface="Quattrocento Sans"/>
              </a:rPr>
              <a:t> and </a:t>
            </a:r>
            <a:r>
              <a:rPr lang="en" sz="2000" b="1">
                <a:solidFill>
                  <a:schemeClr val="accent1"/>
                </a:solidFill>
                <a:latin typeface="Quattrocento Sans"/>
                <a:ea typeface="Quattrocento Sans"/>
                <a:cs typeface="Quattrocento Sans"/>
                <a:sym typeface="Quattrocento Sans"/>
              </a:rPr>
              <a:t>market trends</a:t>
            </a:r>
            <a:r>
              <a:rPr lang="en" sz="2000">
                <a:solidFill>
                  <a:schemeClr val="accent1"/>
                </a:solidFill>
                <a:latin typeface="Quattrocento Sans"/>
                <a:ea typeface="Quattrocento Sans"/>
                <a:cs typeface="Quattrocento Sans"/>
                <a:sym typeface="Quattrocento Sans"/>
              </a:rPr>
              <a:t>.</a:t>
            </a:r>
            <a:endParaRPr sz="2000">
              <a:solidFill>
                <a:schemeClr val="accent1"/>
              </a:solidFill>
              <a:latin typeface="Quattrocento Sans"/>
              <a:ea typeface="Quattrocento Sans"/>
              <a:cs typeface="Quattrocento Sans"/>
              <a:sym typeface="Quattrocento Sans"/>
            </a:endParaRPr>
          </a:p>
        </p:txBody>
      </p:sp>
      <p:sp>
        <p:nvSpPr>
          <p:cNvPr id="192" name="Google Shape;192;p35"/>
          <p:cNvSpPr txBox="1"/>
          <p:nvPr/>
        </p:nvSpPr>
        <p:spPr>
          <a:xfrm>
            <a:off x="0" y="0"/>
            <a:ext cx="9144000" cy="1745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500" b="1">
                <a:solidFill>
                  <a:schemeClr val="lt2"/>
                </a:solidFill>
                <a:latin typeface="Economica"/>
                <a:ea typeface="Economica"/>
                <a:cs typeface="Economica"/>
                <a:sym typeface="Economica"/>
              </a:rPr>
              <a:t>What are our Data?</a:t>
            </a:r>
            <a:endParaRPr sz="4500" b="1">
              <a:solidFill>
                <a:schemeClr val="lt2"/>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b="1"/>
              <a:t>Data Preparation </a:t>
            </a:r>
            <a:endParaRPr b="1"/>
          </a:p>
        </p:txBody>
      </p:sp>
      <p:pic>
        <p:nvPicPr>
          <p:cNvPr id="198" name="Google Shape;198;p36"/>
          <p:cNvPicPr preferRelativeResize="0"/>
          <p:nvPr/>
        </p:nvPicPr>
        <p:blipFill>
          <a:blip r:embed="rId3">
            <a:alphaModFix/>
          </a:blip>
          <a:stretch>
            <a:fillRect/>
          </a:stretch>
        </p:blipFill>
        <p:spPr>
          <a:xfrm>
            <a:off x="4164675" y="1011363"/>
            <a:ext cx="3120775" cy="312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0" y="0"/>
            <a:ext cx="9144000" cy="1766700"/>
          </a:xfrm>
          <a:prstGeom prst="rect">
            <a:avLst/>
          </a:prstGeom>
        </p:spPr>
        <p:txBody>
          <a:bodyPr spcFirstLastPara="1" wrap="square" lIns="18287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Data Preparation</a:t>
            </a:r>
            <a:endParaRPr sz="4500" b="1">
              <a:solidFill>
                <a:schemeClr val="lt2"/>
              </a:solidFill>
            </a:endParaRPr>
          </a:p>
        </p:txBody>
      </p:sp>
      <p:sp>
        <p:nvSpPr>
          <p:cNvPr id="204" name="Google Shape;204;p37"/>
          <p:cNvSpPr txBox="1">
            <a:spLocks noGrp="1"/>
          </p:cNvSpPr>
          <p:nvPr>
            <p:ph type="subTitle" idx="4294967295"/>
          </p:nvPr>
        </p:nvSpPr>
        <p:spPr>
          <a:xfrm>
            <a:off x="0" y="1766700"/>
            <a:ext cx="9144000" cy="2576400"/>
          </a:xfrm>
          <a:prstGeom prst="rect">
            <a:avLst/>
          </a:prstGeom>
        </p:spPr>
        <p:txBody>
          <a:bodyPr spcFirstLastPara="1" wrap="square" lIns="91425" tIns="91425" rIns="91425" bIns="91425" anchor="t" anchorCtr="0">
            <a:normAutofit/>
          </a:bodyPr>
          <a:lstStyle/>
          <a:p>
            <a:pPr marL="457200" lvl="0" indent="-355600" algn="l" rtl="0">
              <a:lnSpc>
                <a:spcPct val="115833"/>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Explore</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Cleaning</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Visualising</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Selecting the algorithm</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0"/>
              </a:spcBef>
              <a:spcAft>
                <a:spcPts val="0"/>
              </a:spcAft>
              <a:buClr>
                <a:schemeClr val="accent1"/>
              </a:buClr>
              <a:buSzPts val="2000"/>
              <a:buFont typeface="Quattrocento Sans"/>
              <a:buAutoNum type="arabicPeriod"/>
            </a:pPr>
            <a:r>
              <a:rPr lang="en" sz="2000">
                <a:solidFill>
                  <a:schemeClr val="accent1"/>
                </a:solidFill>
                <a:latin typeface="Quattrocento Sans"/>
                <a:ea typeface="Quattrocento Sans"/>
                <a:cs typeface="Quattrocento Sans"/>
                <a:sym typeface="Quattrocento Sans"/>
              </a:rPr>
              <a:t>Creating our training and testing set</a:t>
            </a:r>
            <a:endParaRPr sz="2000">
              <a:solidFill>
                <a:schemeClr val="accent1"/>
              </a:solidFill>
              <a:latin typeface="Quattrocento Sans"/>
              <a:ea typeface="Quattrocento Sans"/>
              <a:cs typeface="Quattrocento Sans"/>
              <a:sym typeface="Quattrocento Sans"/>
            </a:endParaRPr>
          </a:p>
        </p:txBody>
      </p:sp>
      <p:pic>
        <p:nvPicPr>
          <p:cNvPr id="205" name="Google Shape;205;p37"/>
          <p:cNvPicPr preferRelativeResize="0"/>
          <p:nvPr/>
        </p:nvPicPr>
        <p:blipFill>
          <a:blip r:embed="rId3">
            <a:alphaModFix/>
          </a:blip>
          <a:stretch>
            <a:fillRect/>
          </a:stretch>
        </p:blipFill>
        <p:spPr>
          <a:xfrm>
            <a:off x="5943625" y="2030513"/>
            <a:ext cx="2048775" cy="2048775"/>
          </a:xfrm>
          <a:prstGeom prst="rect">
            <a:avLst/>
          </a:prstGeom>
          <a:noFill/>
          <a:ln>
            <a:noFill/>
          </a:ln>
        </p:spPr>
      </p:pic>
      <p:pic>
        <p:nvPicPr>
          <p:cNvPr id="206" name="Google Shape;206;p37"/>
          <p:cNvPicPr preferRelativeResize="0"/>
          <p:nvPr/>
        </p:nvPicPr>
        <p:blipFill>
          <a:blip r:embed="rId4">
            <a:alphaModFix/>
          </a:blip>
          <a:stretch>
            <a:fillRect/>
          </a:stretch>
        </p:blipFill>
        <p:spPr>
          <a:xfrm>
            <a:off x="4572925" y="1801925"/>
            <a:ext cx="4473651" cy="2544375"/>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b="1"/>
              <a:t>Modeling </a:t>
            </a:r>
            <a:endParaRPr b="1"/>
          </a:p>
        </p:txBody>
      </p:sp>
      <p:pic>
        <p:nvPicPr>
          <p:cNvPr id="212" name="Google Shape;212;p38"/>
          <p:cNvPicPr preferRelativeResize="0"/>
          <p:nvPr/>
        </p:nvPicPr>
        <p:blipFill>
          <a:blip r:embed="rId3">
            <a:alphaModFix/>
          </a:blip>
          <a:stretch>
            <a:fillRect/>
          </a:stretch>
        </p:blipFill>
        <p:spPr>
          <a:xfrm>
            <a:off x="3275425" y="835138"/>
            <a:ext cx="3039075" cy="347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0" y="0"/>
            <a:ext cx="9144000" cy="1766700"/>
          </a:xfrm>
          <a:prstGeom prst="rect">
            <a:avLst/>
          </a:prstGeom>
        </p:spPr>
        <p:txBody>
          <a:bodyPr spcFirstLastPara="1" wrap="square" lIns="18287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Modeling</a:t>
            </a:r>
            <a:endParaRPr sz="4500" b="1">
              <a:solidFill>
                <a:schemeClr val="lt2"/>
              </a:solidFill>
            </a:endParaRPr>
          </a:p>
        </p:txBody>
      </p:sp>
      <p:sp>
        <p:nvSpPr>
          <p:cNvPr id="218" name="Google Shape;218;p39"/>
          <p:cNvSpPr txBox="1">
            <a:spLocks noGrp="1"/>
          </p:cNvSpPr>
          <p:nvPr>
            <p:ph type="subTitle" idx="4294967295"/>
          </p:nvPr>
        </p:nvSpPr>
        <p:spPr>
          <a:xfrm>
            <a:off x="0" y="1766700"/>
            <a:ext cx="9144000" cy="3268200"/>
          </a:xfrm>
          <a:prstGeom prst="rect">
            <a:avLst/>
          </a:prstGeom>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2000" b="1">
                <a:solidFill>
                  <a:schemeClr val="accent1"/>
                </a:solidFill>
                <a:latin typeface="Quattrocento Sans"/>
                <a:ea typeface="Quattrocento Sans"/>
                <a:cs typeface="Quattrocento Sans"/>
                <a:sym typeface="Quattrocento Sans"/>
              </a:rPr>
              <a:t>1. Select Modeling Techniques</a:t>
            </a:r>
            <a:endParaRPr sz="2000" b="1">
              <a:solidFill>
                <a:schemeClr val="accent1"/>
              </a:solidFill>
              <a:latin typeface="Quattrocento Sans"/>
              <a:ea typeface="Quattrocento Sans"/>
              <a:cs typeface="Quattrocento Sans"/>
              <a:sym typeface="Quattrocento Sans"/>
            </a:endParaRPr>
          </a:p>
          <a:p>
            <a:pPr marL="457200" lvl="0" indent="-355600" algn="l" rtl="0">
              <a:spcBef>
                <a:spcPts val="200"/>
              </a:spcBef>
              <a:spcAft>
                <a:spcPts val="0"/>
              </a:spcAft>
              <a:buClr>
                <a:schemeClr val="accent1"/>
              </a:buClr>
              <a:buSzPts val="2000"/>
              <a:buFont typeface="Roboto"/>
              <a:buChar char="●"/>
            </a:pPr>
            <a:r>
              <a:rPr lang="en" sz="2000">
                <a:solidFill>
                  <a:schemeClr val="accent1"/>
                </a:solidFill>
                <a:latin typeface="Quattrocento Sans"/>
                <a:ea typeface="Quattrocento Sans"/>
                <a:cs typeface="Quattrocento Sans"/>
                <a:sym typeface="Quattrocento Sans"/>
              </a:rPr>
              <a:t>Algorithm Selection: For a recommendation system, common techniques include </a:t>
            </a:r>
            <a:r>
              <a:rPr lang="en" sz="2000" u="sng">
                <a:solidFill>
                  <a:schemeClr val="accent1"/>
                </a:solidFill>
                <a:latin typeface="Quattrocento Sans"/>
                <a:ea typeface="Quattrocento Sans"/>
                <a:cs typeface="Quattrocento Sans"/>
                <a:sym typeface="Quattrocento Sans"/>
              </a:rPr>
              <a:t>collaborative filtering and content-based filtering. </a:t>
            </a:r>
            <a:endParaRPr sz="2000" u="sng">
              <a:solidFill>
                <a:schemeClr val="accent1"/>
              </a:solidFill>
              <a:latin typeface="Quattrocento Sans"/>
              <a:ea typeface="Quattrocento Sans"/>
              <a:cs typeface="Quattrocento Sans"/>
              <a:sym typeface="Quattrocento Sans"/>
            </a:endParaRPr>
          </a:p>
          <a:p>
            <a:pPr marL="0" lvl="0" indent="0" algn="l" rtl="0">
              <a:lnSpc>
                <a:spcPct val="150000"/>
              </a:lnSpc>
              <a:spcBef>
                <a:spcPts val="1500"/>
              </a:spcBef>
              <a:spcAft>
                <a:spcPts val="0"/>
              </a:spcAft>
              <a:buNone/>
            </a:pPr>
            <a:r>
              <a:rPr lang="en" sz="2000" b="1">
                <a:solidFill>
                  <a:schemeClr val="accent1"/>
                </a:solidFill>
                <a:latin typeface="Quattrocento Sans"/>
                <a:ea typeface="Quattrocento Sans"/>
                <a:cs typeface="Quattrocento Sans"/>
                <a:sym typeface="Quattrocento Sans"/>
              </a:rPr>
              <a:t>2. Generate Test Design</a:t>
            </a:r>
            <a:endParaRPr sz="2000" b="1">
              <a:solidFill>
                <a:schemeClr val="accent1"/>
              </a:solidFill>
              <a:latin typeface="Quattrocento Sans"/>
              <a:ea typeface="Quattrocento Sans"/>
              <a:cs typeface="Quattrocento Sans"/>
              <a:sym typeface="Quattrocento Sans"/>
            </a:endParaRPr>
          </a:p>
          <a:p>
            <a:pPr marL="457200" lvl="0" indent="-330200" algn="l" rtl="0">
              <a:spcBef>
                <a:spcPts val="200"/>
              </a:spcBef>
              <a:spcAft>
                <a:spcPts val="0"/>
              </a:spcAft>
              <a:buClr>
                <a:schemeClr val="accent1"/>
              </a:buClr>
              <a:buSzPts val="1600"/>
              <a:buFont typeface="Roboto"/>
              <a:buChar char="●"/>
            </a:pPr>
            <a:r>
              <a:rPr lang="en" sz="2000">
                <a:solidFill>
                  <a:schemeClr val="accent1"/>
                </a:solidFill>
                <a:latin typeface="Quattrocento Sans"/>
                <a:ea typeface="Quattrocento Sans"/>
                <a:cs typeface="Quattrocento Sans"/>
                <a:sym typeface="Quattrocento Sans"/>
              </a:rPr>
              <a:t>Data Splitting: </a:t>
            </a:r>
            <a:r>
              <a:rPr lang="en" sz="2000" u="sng">
                <a:solidFill>
                  <a:schemeClr val="accent1"/>
                </a:solidFill>
                <a:latin typeface="Quattrocento Sans"/>
                <a:ea typeface="Quattrocento Sans"/>
                <a:cs typeface="Quattrocento Sans"/>
                <a:sym typeface="Quattrocento Sans"/>
              </a:rPr>
              <a:t>Divide</a:t>
            </a:r>
            <a:r>
              <a:rPr lang="en" sz="2000">
                <a:solidFill>
                  <a:schemeClr val="accent1"/>
                </a:solidFill>
                <a:latin typeface="Quattrocento Sans"/>
                <a:ea typeface="Quattrocento Sans"/>
                <a:cs typeface="Quattrocento Sans"/>
                <a:sym typeface="Quattrocento Sans"/>
              </a:rPr>
              <a:t> the data into </a:t>
            </a:r>
            <a:r>
              <a:rPr lang="en" sz="2000" u="sng">
                <a:solidFill>
                  <a:schemeClr val="accent1"/>
                </a:solidFill>
                <a:latin typeface="Quattrocento Sans"/>
                <a:ea typeface="Quattrocento Sans"/>
                <a:cs typeface="Quattrocento Sans"/>
                <a:sym typeface="Quattrocento Sans"/>
              </a:rPr>
              <a:t>training, validation, and test sets</a:t>
            </a:r>
            <a:r>
              <a:rPr lang="en" sz="2000">
                <a:solidFill>
                  <a:schemeClr val="accent1"/>
                </a:solidFill>
                <a:latin typeface="Quattrocento Sans"/>
                <a:ea typeface="Quattrocento Sans"/>
                <a:cs typeface="Quattrocento Sans"/>
                <a:sym typeface="Quattrocento Sans"/>
              </a:rPr>
              <a:t> to evaluate the model's performance. </a:t>
            </a:r>
            <a:endParaRPr sz="1200">
              <a:solidFill>
                <a:schemeClr val="accent1"/>
              </a:solidFill>
              <a:highlight>
                <a:schemeClr val="lt1"/>
              </a:highlight>
              <a:latin typeface="Roboto"/>
              <a:ea typeface="Roboto"/>
              <a:cs typeface="Roboto"/>
              <a:sym typeface="Roboto"/>
            </a:endParaRPr>
          </a:p>
          <a:p>
            <a:pPr marL="457200" lvl="0" indent="0" algn="l" rtl="0">
              <a:lnSpc>
                <a:spcPct val="115833"/>
              </a:lnSpc>
              <a:spcBef>
                <a:spcPts val="1500"/>
              </a:spcBef>
              <a:spcAft>
                <a:spcPts val="1000"/>
              </a:spcAft>
              <a:buNone/>
            </a:pPr>
            <a:endParaRPr sz="2000">
              <a:solidFill>
                <a:schemeClr val="accent1"/>
              </a:solidFill>
              <a:latin typeface="Quattrocento Sans"/>
              <a:ea typeface="Quattrocento Sans"/>
              <a:cs typeface="Quattrocento Sans"/>
              <a:sym typeface="Quattrocento Sans"/>
            </a:endParaRPr>
          </a:p>
        </p:txBody>
      </p:sp>
      <p:pic>
        <p:nvPicPr>
          <p:cNvPr id="219" name="Google Shape;219;p39"/>
          <p:cNvPicPr preferRelativeResize="0"/>
          <p:nvPr/>
        </p:nvPicPr>
        <p:blipFill>
          <a:blip r:embed="rId3">
            <a:alphaModFix/>
          </a:blip>
          <a:stretch>
            <a:fillRect/>
          </a:stretch>
        </p:blipFill>
        <p:spPr>
          <a:xfrm>
            <a:off x="2143775" y="443050"/>
            <a:ext cx="1052400" cy="120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xfrm>
            <a:off x="0" y="0"/>
            <a:ext cx="9144000" cy="1766700"/>
          </a:xfrm>
          <a:prstGeom prst="rect">
            <a:avLst/>
          </a:prstGeom>
        </p:spPr>
        <p:txBody>
          <a:bodyPr spcFirstLastPara="1" wrap="square" lIns="18287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Modeling</a:t>
            </a:r>
            <a:endParaRPr sz="4500" b="1">
              <a:solidFill>
                <a:schemeClr val="lt2"/>
              </a:solidFill>
            </a:endParaRPr>
          </a:p>
        </p:txBody>
      </p:sp>
      <p:sp>
        <p:nvSpPr>
          <p:cNvPr id="225" name="Google Shape;225;p40"/>
          <p:cNvSpPr txBox="1">
            <a:spLocks noGrp="1"/>
          </p:cNvSpPr>
          <p:nvPr>
            <p:ph type="subTitle" idx="4294967295"/>
          </p:nvPr>
        </p:nvSpPr>
        <p:spPr>
          <a:xfrm>
            <a:off x="0" y="1645775"/>
            <a:ext cx="9144000" cy="1443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Quattrocento Sans"/>
                <a:ea typeface="Quattrocento Sans"/>
                <a:cs typeface="Quattrocento Sans"/>
                <a:sym typeface="Quattrocento Sans"/>
              </a:rPr>
              <a:t>3. Build Model</a:t>
            </a:r>
            <a:endParaRPr sz="1600" b="1">
              <a:solidFill>
                <a:schemeClr val="accent1"/>
              </a:solidFill>
              <a:latin typeface="Quattrocento Sans"/>
              <a:ea typeface="Quattrocento Sans"/>
              <a:cs typeface="Quattrocento Sans"/>
              <a:sym typeface="Quattrocento Sans"/>
            </a:endParaRPr>
          </a:p>
          <a:p>
            <a:pPr marL="457200" lvl="0" indent="-330200" algn="l" rtl="0">
              <a:spcBef>
                <a:spcPts val="1500"/>
              </a:spcBef>
              <a:spcAft>
                <a:spcPts val="0"/>
              </a:spcAft>
              <a:buClr>
                <a:schemeClr val="accent1"/>
              </a:buClr>
              <a:buSzPts val="1600"/>
              <a:buFont typeface="Roboto"/>
              <a:buChar char="●"/>
            </a:pPr>
            <a:r>
              <a:rPr lang="en" sz="1600" b="1">
                <a:solidFill>
                  <a:schemeClr val="accent1"/>
                </a:solidFill>
                <a:latin typeface="Quattrocento Sans"/>
                <a:ea typeface="Quattrocento Sans"/>
                <a:cs typeface="Quattrocento Sans"/>
                <a:sym typeface="Quattrocento Sans"/>
              </a:rPr>
              <a:t>Model Training: Implement the</a:t>
            </a:r>
            <a:r>
              <a:rPr lang="en" sz="1600" b="1" u="sng">
                <a:solidFill>
                  <a:schemeClr val="accent1"/>
                </a:solidFill>
                <a:latin typeface="Quattrocento Sans"/>
                <a:ea typeface="Quattrocento Sans"/>
                <a:cs typeface="Quattrocento Sans"/>
                <a:sym typeface="Quattrocento Sans"/>
              </a:rPr>
              <a:t> chosen algorithms.</a:t>
            </a:r>
            <a:endParaRPr sz="1600" b="1" u="sng">
              <a:solidFill>
                <a:schemeClr val="accent1"/>
              </a:solidFill>
              <a:latin typeface="Quattrocento Sans"/>
              <a:ea typeface="Quattrocento Sans"/>
              <a:cs typeface="Quattrocento Sans"/>
              <a:sym typeface="Quattrocento Sans"/>
            </a:endParaRPr>
          </a:p>
          <a:p>
            <a:pPr marL="457200" lvl="0" indent="0" algn="l" rtl="0">
              <a:lnSpc>
                <a:spcPct val="115833"/>
              </a:lnSpc>
              <a:spcBef>
                <a:spcPts val="1500"/>
              </a:spcBef>
              <a:spcAft>
                <a:spcPts val="1000"/>
              </a:spcAft>
              <a:buNone/>
            </a:pPr>
            <a:endParaRPr sz="2000">
              <a:solidFill>
                <a:schemeClr val="accent1"/>
              </a:solidFill>
              <a:latin typeface="Quattrocento Sans"/>
              <a:ea typeface="Quattrocento Sans"/>
              <a:cs typeface="Quattrocento Sans"/>
              <a:sym typeface="Quattrocento Sans"/>
            </a:endParaRPr>
          </a:p>
        </p:txBody>
      </p:sp>
      <p:pic>
        <p:nvPicPr>
          <p:cNvPr id="226" name="Google Shape;226;p40"/>
          <p:cNvPicPr preferRelativeResize="0"/>
          <p:nvPr/>
        </p:nvPicPr>
        <p:blipFill>
          <a:blip r:embed="rId3">
            <a:alphaModFix/>
          </a:blip>
          <a:stretch>
            <a:fillRect/>
          </a:stretch>
        </p:blipFill>
        <p:spPr>
          <a:xfrm>
            <a:off x="2143775" y="443050"/>
            <a:ext cx="1052400" cy="120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30"/>
        <p:cNvGrpSpPr/>
        <p:nvPr/>
      </p:nvGrpSpPr>
      <p:grpSpPr>
        <a:xfrm>
          <a:off x="0" y="0"/>
          <a:ext cx="0" cy="0"/>
          <a:chOff x="0" y="0"/>
          <a:chExt cx="0" cy="0"/>
        </a:xfrm>
      </p:grpSpPr>
      <p:sp>
        <p:nvSpPr>
          <p:cNvPr id="231" name="Google Shape;231;p41"/>
          <p:cNvSpPr/>
          <p:nvPr/>
        </p:nvSpPr>
        <p:spPr>
          <a:xfrm>
            <a:off x="0" y="744900"/>
            <a:ext cx="9144000" cy="4281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2" name="Google Shape;232;p41"/>
          <p:cNvSpPr txBox="1">
            <a:spLocks noGrp="1"/>
          </p:cNvSpPr>
          <p:nvPr>
            <p:ph type="title"/>
          </p:nvPr>
        </p:nvSpPr>
        <p:spPr>
          <a:xfrm>
            <a:off x="0" y="0"/>
            <a:ext cx="9144000" cy="7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chemeClr val="lt2"/>
                </a:solidFill>
              </a:rPr>
              <a:t>Collaborative Filtering</a:t>
            </a:r>
            <a:endParaRPr sz="4200" b="1">
              <a:solidFill>
                <a:schemeClr val="lt2"/>
              </a:solidFill>
            </a:endParaRPr>
          </a:p>
        </p:txBody>
      </p:sp>
      <p:sp>
        <p:nvSpPr>
          <p:cNvPr id="233" name="Google Shape;233;p41"/>
          <p:cNvSpPr txBox="1"/>
          <p:nvPr/>
        </p:nvSpPr>
        <p:spPr>
          <a:xfrm>
            <a:off x="0" y="782750"/>
            <a:ext cx="4121100" cy="4243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Relies on User Behavior: </a:t>
            </a:r>
            <a:r>
              <a:rPr lang="en" sz="1500">
                <a:solidFill>
                  <a:schemeClr val="accent1"/>
                </a:solidFill>
                <a:latin typeface="Quattrocento Sans"/>
                <a:ea typeface="Quattrocento Sans"/>
                <a:cs typeface="Quattrocento Sans"/>
                <a:sym typeface="Quattrocento Sans"/>
              </a:rPr>
              <a:t>It identifies similarities between users or items and suggests items liked by similar users.</a:t>
            </a:r>
            <a:endParaRPr sz="1500">
              <a:solidFill>
                <a:schemeClr val="accent1"/>
              </a:solidFill>
              <a:latin typeface="Quattrocento Sans"/>
              <a:ea typeface="Quattrocento Sans"/>
              <a:cs typeface="Quattrocento Sans"/>
              <a:sym typeface="Quattrocento Sans"/>
            </a:endParaRPr>
          </a:p>
          <a:p>
            <a:pPr marL="457200" lvl="0" indent="0" algn="l" rtl="0">
              <a:spcBef>
                <a:spcPts val="0"/>
              </a:spcBef>
              <a:spcAft>
                <a:spcPts val="0"/>
              </a:spcAft>
              <a:buNone/>
            </a:pP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No Need for Item Features: </a:t>
            </a:r>
            <a:r>
              <a:rPr lang="en" sz="1500">
                <a:solidFill>
                  <a:schemeClr val="accent1"/>
                </a:solidFill>
                <a:latin typeface="Quattrocento Sans"/>
                <a:ea typeface="Quattrocento Sans"/>
                <a:cs typeface="Quattrocento Sans"/>
                <a:sym typeface="Quattrocento Sans"/>
              </a:rPr>
              <a:t>not require information about the items being recommended, base on user-item interactions to generate recommendations.</a:t>
            </a:r>
            <a:endParaRPr sz="1500">
              <a:solidFill>
                <a:schemeClr val="accent1"/>
              </a:solidFill>
              <a:latin typeface="Quattrocento Sans"/>
              <a:ea typeface="Quattrocento Sans"/>
              <a:cs typeface="Quattrocento Sans"/>
              <a:sym typeface="Quattrocento Sans"/>
            </a:endParaRPr>
          </a:p>
          <a:p>
            <a:pPr marL="457200" lvl="0" indent="0" algn="l" rtl="0">
              <a:spcBef>
                <a:spcPts val="0"/>
              </a:spcBef>
              <a:spcAft>
                <a:spcPts val="0"/>
              </a:spcAft>
              <a:buNone/>
            </a:pP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Addresses Cold-Start Problem:</a:t>
            </a:r>
            <a:r>
              <a:rPr lang="en" sz="1500">
                <a:solidFill>
                  <a:schemeClr val="accent1"/>
                </a:solidFill>
                <a:latin typeface="Quattrocento Sans"/>
                <a:ea typeface="Quattrocento Sans"/>
                <a:cs typeface="Quattrocento Sans"/>
                <a:sym typeface="Quattrocento Sans"/>
              </a:rPr>
              <a:t> struggle with new users or items due to the cold-start problem, sufficient interaction data might hard to provide accurate data.</a:t>
            </a:r>
            <a:endParaRPr sz="15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endParaRPr sz="1500">
              <a:solidFill>
                <a:schemeClr val="accent1"/>
              </a:solidFill>
              <a:latin typeface="Quattrocento Sans"/>
              <a:ea typeface="Quattrocento Sans"/>
              <a:cs typeface="Quattrocento Sans"/>
              <a:sym typeface="Quattrocento Sans"/>
            </a:endParaRPr>
          </a:p>
        </p:txBody>
      </p:sp>
      <p:grpSp>
        <p:nvGrpSpPr>
          <p:cNvPr id="234" name="Google Shape;234;p41"/>
          <p:cNvGrpSpPr/>
          <p:nvPr/>
        </p:nvGrpSpPr>
        <p:grpSpPr>
          <a:xfrm>
            <a:off x="4121115" y="854175"/>
            <a:ext cx="4859110" cy="3815979"/>
            <a:chOff x="3080800" y="0"/>
            <a:chExt cx="5946776" cy="4670149"/>
          </a:xfrm>
        </p:grpSpPr>
        <p:pic>
          <p:nvPicPr>
            <p:cNvPr id="235" name="Google Shape;235;p41"/>
            <p:cNvPicPr preferRelativeResize="0"/>
            <p:nvPr/>
          </p:nvPicPr>
          <p:blipFill>
            <a:blip r:embed="rId3">
              <a:alphaModFix/>
            </a:blip>
            <a:stretch>
              <a:fillRect/>
            </a:stretch>
          </p:blipFill>
          <p:spPr>
            <a:xfrm>
              <a:off x="3080800" y="0"/>
              <a:ext cx="5946776" cy="4670149"/>
            </a:xfrm>
            <a:prstGeom prst="rect">
              <a:avLst/>
            </a:prstGeom>
            <a:noFill/>
            <a:ln w="19050" cap="flat" cmpd="sng">
              <a:solidFill>
                <a:schemeClr val="accent1"/>
              </a:solidFill>
              <a:prstDash val="solid"/>
              <a:round/>
              <a:headEnd type="none" w="sm" len="sm"/>
              <a:tailEnd type="none" w="sm" len="sm"/>
            </a:ln>
          </p:spPr>
        </p:pic>
        <p:sp>
          <p:nvSpPr>
            <p:cNvPr id="236" name="Google Shape;236;p41"/>
            <p:cNvSpPr/>
            <p:nvPr/>
          </p:nvSpPr>
          <p:spPr>
            <a:xfrm>
              <a:off x="5942225" y="2536650"/>
              <a:ext cx="693300" cy="2001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25" y="0"/>
            <a:ext cx="5113500" cy="69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b="1">
                <a:solidFill>
                  <a:schemeClr val="lt2"/>
                </a:solidFill>
              </a:rPr>
              <a:t>Content Based Filtering</a:t>
            </a:r>
            <a:endParaRPr sz="4200" b="1">
              <a:solidFill>
                <a:schemeClr val="lt2"/>
              </a:solidFill>
            </a:endParaRPr>
          </a:p>
        </p:txBody>
      </p:sp>
      <p:grpSp>
        <p:nvGrpSpPr>
          <p:cNvPr id="242" name="Google Shape;242;p42"/>
          <p:cNvGrpSpPr/>
          <p:nvPr/>
        </p:nvGrpSpPr>
        <p:grpSpPr>
          <a:xfrm>
            <a:off x="0" y="691500"/>
            <a:ext cx="9144000" cy="4332300"/>
            <a:chOff x="25" y="451550"/>
            <a:chExt cx="9144000" cy="4332300"/>
          </a:xfrm>
        </p:grpSpPr>
        <p:sp>
          <p:nvSpPr>
            <p:cNvPr id="243" name="Google Shape;243;p42"/>
            <p:cNvSpPr/>
            <p:nvPr/>
          </p:nvSpPr>
          <p:spPr>
            <a:xfrm>
              <a:off x="25" y="451550"/>
              <a:ext cx="9144000" cy="43323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42"/>
            <p:cNvSpPr txBox="1"/>
            <p:nvPr/>
          </p:nvSpPr>
          <p:spPr>
            <a:xfrm>
              <a:off x="106900" y="504175"/>
              <a:ext cx="4206600" cy="3965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Uses Item Features</a:t>
              </a:r>
              <a:r>
                <a:rPr lang="en" sz="1500">
                  <a:solidFill>
                    <a:schemeClr val="accent1"/>
                  </a:solidFill>
                  <a:latin typeface="Quattrocento Sans"/>
                  <a:ea typeface="Quattrocento Sans"/>
                  <a:cs typeface="Quattrocento Sans"/>
                  <a:sym typeface="Quattrocento Sans"/>
                </a:rPr>
                <a:t>: It analyzes attributes of items, such as genre, keywords, or metadata, to match them with user preferences.</a:t>
              </a:r>
              <a:endParaRPr sz="15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Less Dependent on User Behavior: </a:t>
              </a:r>
              <a:r>
                <a:rPr lang="en" sz="1500">
                  <a:solidFill>
                    <a:schemeClr val="accent1"/>
                  </a:solidFill>
                  <a:latin typeface="Quattrocento Sans"/>
                  <a:ea typeface="Quattrocento Sans"/>
                  <a:cs typeface="Quattrocento Sans"/>
                  <a:sym typeface="Quattrocento Sans"/>
                </a:rPr>
                <a:t>relies less on past user behavior and more on the intrinsic properties of items.</a:t>
              </a:r>
              <a:endParaRPr sz="1500">
                <a:solidFill>
                  <a:schemeClr val="accent1"/>
                </a:solidFill>
                <a:latin typeface="Quattrocento Sans"/>
                <a:ea typeface="Quattrocento Sans"/>
                <a:cs typeface="Quattrocento Sans"/>
                <a:sym typeface="Quattrocento Sans"/>
              </a:endParaRPr>
            </a:p>
            <a:p>
              <a:pPr marL="457200" lvl="0" indent="0" algn="l" rtl="0">
                <a:spcBef>
                  <a:spcPts val="0"/>
                </a:spcBef>
                <a:spcAft>
                  <a:spcPts val="0"/>
                </a:spcAft>
                <a:buNone/>
              </a:pPr>
              <a:endParaRPr sz="1500">
                <a:solidFill>
                  <a:schemeClr val="accent1"/>
                </a:solidFill>
                <a:latin typeface="Quattrocento Sans"/>
                <a:ea typeface="Quattrocento Sans"/>
                <a:cs typeface="Quattrocento Sans"/>
                <a:sym typeface="Quattrocento Sans"/>
              </a:endParaRPr>
            </a:p>
            <a:p>
              <a:pPr marL="457200" lvl="0" indent="-323850" algn="l" rtl="0">
                <a:spcBef>
                  <a:spcPts val="0"/>
                </a:spcBef>
                <a:spcAft>
                  <a:spcPts val="0"/>
                </a:spcAft>
                <a:buClr>
                  <a:schemeClr val="accent1"/>
                </a:buClr>
                <a:buSzPts val="1500"/>
                <a:buFont typeface="Quattrocento Sans"/>
                <a:buChar char="●"/>
              </a:pPr>
              <a:r>
                <a:rPr lang="en" sz="1500" b="1">
                  <a:solidFill>
                    <a:schemeClr val="accent1"/>
                  </a:solidFill>
                  <a:latin typeface="Quattrocento Sans"/>
                  <a:ea typeface="Quattrocento Sans"/>
                  <a:cs typeface="Quattrocento Sans"/>
                  <a:sym typeface="Quattrocento Sans"/>
                </a:rPr>
                <a:t>Addresses Cold-Start Problem</a:t>
              </a:r>
              <a:r>
                <a:rPr lang="en" sz="1500">
                  <a:solidFill>
                    <a:schemeClr val="accent1"/>
                  </a:solidFill>
                  <a:latin typeface="Quattrocento Sans"/>
                  <a:ea typeface="Quattrocento Sans"/>
                  <a:cs typeface="Quattrocento Sans"/>
                  <a:sym typeface="Quattrocento Sans"/>
                </a:rPr>
                <a:t>: It can recommend new items by leveraging their features, even if there is limited interaction data.</a:t>
              </a:r>
              <a:endParaRPr sz="1500">
                <a:solidFill>
                  <a:schemeClr val="accent1"/>
                </a:solidFill>
                <a:latin typeface="Quattrocento Sans"/>
                <a:ea typeface="Quattrocento Sans"/>
                <a:cs typeface="Quattrocento Sans"/>
                <a:sym typeface="Quattrocento Sans"/>
              </a:endParaRPr>
            </a:p>
            <a:p>
              <a:pPr marL="457200" lvl="0" indent="0" algn="l" rtl="0">
                <a:spcBef>
                  <a:spcPts val="0"/>
                </a:spcBef>
                <a:spcAft>
                  <a:spcPts val="0"/>
                </a:spcAft>
                <a:buNone/>
              </a:pPr>
              <a:endParaRPr sz="1300">
                <a:solidFill>
                  <a:schemeClr val="accent1"/>
                </a:solidFill>
                <a:latin typeface="Quattrocento Sans"/>
                <a:ea typeface="Quattrocento Sans"/>
                <a:cs typeface="Quattrocento Sans"/>
                <a:sym typeface="Quattrocento Sans"/>
              </a:endParaRPr>
            </a:p>
            <a:p>
              <a:pPr marL="0" lvl="0" indent="0" algn="l" rtl="0">
                <a:spcBef>
                  <a:spcPts val="0"/>
                </a:spcBef>
                <a:spcAft>
                  <a:spcPts val="0"/>
                </a:spcAft>
                <a:buNone/>
              </a:pPr>
              <a:r>
                <a:rPr lang="en" sz="1300" b="1" i="1">
                  <a:solidFill>
                    <a:schemeClr val="accent1"/>
                  </a:solidFill>
                  <a:latin typeface="Quattrocento Sans"/>
                  <a:ea typeface="Quattrocento Sans"/>
                  <a:cs typeface="Quattrocento Sans"/>
                  <a:sym typeface="Quattrocento Sans"/>
                </a:rPr>
                <a:t>Link:</a:t>
              </a:r>
              <a:r>
                <a:rPr lang="en" sz="1300">
                  <a:solidFill>
                    <a:schemeClr val="accent1"/>
                  </a:solidFill>
                  <a:latin typeface="Quattrocento Sans"/>
                  <a:ea typeface="Quattrocento Sans"/>
                  <a:cs typeface="Quattrocento Sans"/>
                  <a:sym typeface="Quattrocento Sans"/>
                </a:rPr>
                <a:t> </a:t>
              </a:r>
              <a:r>
                <a:rPr lang="en" sz="1100" b="1" u="sng">
                  <a:solidFill>
                    <a:schemeClr val="hlink"/>
                  </a:solidFill>
                  <a:latin typeface="Quattrocento Sans"/>
                  <a:ea typeface="Quattrocento Sans"/>
                  <a:cs typeface="Quattrocento Sans"/>
                  <a:sym typeface="Quattrocento Sans"/>
                  <a:hlinkClick r:id="rId3"/>
                </a:rPr>
                <a:t>https://colab.research.google.com/drive/11AnXhWMXp-e8dyFbl-3_ez-zas_v1140#scrollTo=GUnvSv7lVOiD</a:t>
              </a:r>
              <a:endParaRPr sz="1100" b="1">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1100" b="1">
                <a:solidFill>
                  <a:schemeClr val="dk1"/>
                </a:solidFill>
                <a:latin typeface="Quattrocento Sans"/>
                <a:ea typeface="Quattrocento Sans"/>
                <a:cs typeface="Quattrocento Sans"/>
                <a:sym typeface="Quattrocento Sans"/>
              </a:endParaRPr>
            </a:p>
          </p:txBody>
        </p:sp>
        <p:pic>
          <p:nvPicPr>
            <p:cNvPr id="245" name="Google Shape;245;p42"/>
            <p:cNvPicPr preferRelativeResize="0"/>
            <p:nvPr/>
          </p:nvPicPr>
          <p:blipFill>
            <a:blip r:embed="rId4">
              <a:alphaModFix/>
            </a:blip>
            <a:stretch>
              <a:fillRect/>
            </a:stretch>
          </p:blipFill>
          <p:spPr>
            <a:xfrm>
              <a:off x="4313640" y="589038"/>
              <a:ext cx="4672634" cy="3965424"/>
            </a:xfrm>
            <a:prstGeom prst="rect">
              <a:avLst/>
            </a:prstGeom>
            <a:noFill/>
            <a:ln w="19050" cap="flat" cmpd="sng">
              <a:solidFill>
                <a:schemeClr val="accent1"/>
              </a:solidFill>
              <a:prstDash val="solid"/>
              <a:round/>
              <a:headEnd type="none" w="sm" len="sm"/>
              <a:tailEnd type="none" w="sm" len="sm"/>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graphicFrame>
        <p:nvGraphicFramePr>
          <p:cNvPr id="250" name="Google Shape;250;p43"/>
          <p:cNvGraphicFramePr/>
          <p:nvPr/>
        </p:nvGraphicFramePr>
        <p:xfrm>
          <a:off x="0" y="0"/>
          <a:ext cx="3000000" cy="3000000"/>
        </p:xfrm>
        <a:graphic>
          <a:graphicData uri="http://schemas.openxmlformats.org/drawingml/2006/table">
            <a:tbl>
              <a:tblPr>
                <a:noFill/>
                <a:tableStyleId>{7FD62994-89C5-4412-9DFE-0999C2B359E2}</a:tableStyleId>
              </a:tblPr>
              <a:tblGrid>
                <a:gridCol w="810925">
                  <a:extLst>
                    <a:ext uri="{9D8B030D-6E8A-4147-A177-3AD203B41FA5}">
                      <a16:colId xmlns:a16="http://schemas.microsoft.com/office/drawing/2014/main" val="20000"/>
                    </a:ext>
                  </a:extLst>
                </a:gridCol>
                <a:gridCol w="4189050">
                  <a:extLst>
                    <a:ext uri="{9D8B030D-6E8A-4147-A177-3AD203B41FA5}">
                      <a16:colId xmlns:a16="http://schemas.microsoft.com/office/drawing/2014/main" val="20001"/>
                    </a:ext>
                  </a:extLst>
                </a:gridCol>
                <a:gridCol w="4144025">
                  <a:extLst>
                    <a:ext uri="{9D8B030D-6E8A-4147-A177-3AD203B41FA5}">
                      <a16:colId xmlns:a16="http://schemas.microsoft.com/office/drawing/2014/main" val="20002"/>
                    </a:ext>
                  </a:extLst>
                </a:gridCol>
              </a:tblGrid>
              <a:tr h="425100">
                <a:tc>
                  <a:txBody>
                    <a:bodyPr/>
                    <a:lstStyle/>
                    <a:p>
                      <a:pPr marL="0" lvl="0" indent="0" algn="ctr" rtl="0">
                        <a:lnSpc>
                          <a:spcPct val="115000"/>
                        </a:lnSpc>
                        <a:spcBef>
                          <a:spcPts val="0"/>
                        </a:spcBef>
                        <a:spcAft>
                          <a:spcPts val="0"/>
                        </a:spcAft>
                        <a:buNone/>
                      </a:pPr>
                      <a:r>
                        <a:rPr lang="en" sz="1350" b="1">
                          <a:solidFill>
                            <a:schemeClr val="lt2"/>
                          </a:solidFill>
                          <a:latin typeface="Economica"/>
                          <a:ea typeface="Economica"/>
                          <a:cs typeface="Economica"/>
                          <a:sym typeface="Economica"/>
                        </a:rPr>
                        <a:t>Criteria</a:t>
                      </a:r>
                      <a:endParaRPr sz="1350" b="1">
                        <a:solidFill>
                          <a:schemeClr val="lt2"/>
                        </a:solidFill>
                        <a:latin typeface="Economica"/>
                        <a:ea typeface="Economica"/>
                        <a:cs typeface="Economica"/>
                        <a:sym typeface="Economica"/>
                      </a:endParaRPr>
                    </a:p>
                  </a:txBody>
                  <a:tcPr marL="9525" marR="9525" marT="95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350" b="1">
                          <a:solidFill>
                            <a:schemeClr val="lt2"/>
                          </a:solidFill>
                          <a:latin typeface="Economica"/>
                          <a:ea typeface="Economica"/>
                          <a:cs typeface="Economica"/>
                          <a:sym typeface="Economica"/>
                        </a:rPr>
                        <a:t>Collaborative Filtering</a:t>
                      </a:r>
                      <a:endParaRPr sz="1350" b="1">
                        <a:solidFill>
                          <a:schemeClr val="lt2"/>
                        </a:solidFill>
                        <a:latin typeface="Economica"/>
                        <a:ea typeface="Economica"/>
                        <a:cs typeface="Economica"/>
                        <a:sym typeface="Economica"/>
                      </a:endParaRPr>
                    </a:p>
                  </a:txBody>
                  <a:tcPr marL="9525" marR="9525" marT="95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350" b="1">
                          <a:solidFill>
                            <a:schemeClr val="lt2"/>
                          </a:solidFill>
                          <a:latin typeface="Economica"/>
                          <a:ea typeface="Economica"/>
                          <a:cs typeface="Economica"/>
                          <a:sym typeface="Economica"/>
                        </a:rPr>
                        <a:t>Content Based Filtering</a:t>
                      </a:r>
                      <a:endParaRPr sz="1350" b="1">
                        <a:solidFill>
                          <a:schemeClr val="lt2"/>
                        </a:solidFill>
                        <a:latin typeface="Economica"/>
                        <a:ea typeface="Economica"/>
                        <a:cs typeface="Economica"/>
                        <a:sym typeface="Economica"/>
                      </a:endParaRPr>
                    </a:p>
                  </a:txBody>
                  <a:tcPr marL="9525" marR="9525" marT="95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125">
                <a:tc>
                  <a:txBody>
                    <a:bodyPr/>
                    <a:lstStyle/>
                    <a:p>
                      <a:pPr marL="0" lvl="0" indent="0" algn="ctr" rtl="0">
                        <a:lnSpc>
                          <a:spcPct val="115000"/>
                        </a:lnSpc>
                        <a:spcBef>
                          <a:spcPts val="0"/>
                        </a:spcBef>
                        <a:spcAft>
                          <a:spcPts val="0"/>
                        </a:spcAft>
                        <a:buNone/>
                      </a:pPr>
                      <a:r>
                        <a:rPr lang="en" sz="1150" b="1">
                          <a:solidFill>
                            <a:schemeClr val="lt2"/>
                          </a:solidFill>
                          <a:latin typeface="Economica"/>
                          <a:ea typeface="Economica"/>
                          <a:cs typeface="Economica"/>
                          <a:sym typeface="Economica"/>
                        </a:rPr>
                        <a:t> Methodology</a:t>
                      </a:r>
                      <a:endParaRPr sz="1150" b="1">
                        <a:solidFill>
                          <a:schemeClr val="lt2"/>
                        </a:solidFill>
                        <a:latin typeface="Economica"/>
                        <a:ea typeface="Economica"/>
                        <a:cs typeface="Economica"/>
                        <a:sym typeface="Economica"/>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Relies on past user-item interactions to generate recommendations.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Utilizes additional information about users and/or items (e.g., item features, user profiles).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extLst>
                  <a:ext uri="{0D108BD9-81ED-4DB2-BD59-A6C34878D82A}">
                    <a16:rowId xmlns:a16="http://schemas.microsoft.com/office/drawing/2014/main" val="10001"/>
                  </a:ext>
                </a:extLst>
              </a:tr>
              <a:tr h="584150">
                <a:tc>
                  <a:txBody>
                    <a:bodyPr/>
                    <a:lstStyle/>
                    <a:p>
                      <a:pPr marL="0" lvl="0" indent="0" algn="ctr" rtl="0">
                        <a:lnSpc>
                          <a:spcPct val="115000"/>
                        </a:lnSpc>
                        <a:spcBef>
                          <a:spcPts val="0"/>
                        </a:spcBef>
                        <a:spcAft>
                          <a:spcPts val="0"/>
                        </a:spcAft>
                        <a:buNone/>
                      </a:pPr>
                      <a:r>
                        <a:rPr lang="en" sz="1150" b="1">
                          <a:solidFill>
                            <a:schemeClr val="lt2"/>
                          </a:solidFill>
                          <a:latin typeface="Economica"/>
                          <a:ea typeface="Economica"/>
                          <a:cs typeface="Economica"/>
                          <a:sym typeface="Economica"/>
                        </a:rPr>
                        <a:t>Approach</a:t>
                      </a:r>
                      <a:endParaRPr sz="1150" b="1">
                        <a:solidFill>
                          <a:schemeClr val="lt2"/>
                        </a:solidFill>
                        <a:latin typeface="Economica"/>
                        <a:ea typeface="Economica"/>
                        <a:cs typeface="Economica"/>
                        <a:sym typeface="Economica"/>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Identifies similar users or items based on their interactions and suggests items liked by similar users.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Recommends items similar to those the user has interacted with, based on their features or characteristics.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extLst>
                  <a:ext uri="{0D108BD9-81ED-4DB2-BD59-A6C34878D82A}">
                    <a16:rowId xmlns:a16="http://schemas.microsoft.com/office/drawing/2014/main" val="10002"/>
                  </a:ext>
                </a:extLst>
              </a:tr>
              <a:tr h="512725">
                <a:tc>
                  <a:txBody>
                    <a:bodyPr/>
                    <a:lstStyle/>
                    <a:p>
                      <a:pPr marL="0" lvl="0" indent="0" algn="ctr" rtl="0">
                        <a:lnSpc>
                          <a:spcPct val="115000"/>
                        </a:lnSpc>
                        <a:spcBef>
                          <a:spcPts val="0"/>
                        </a:spcBef>
                        <a:spcAft>
                          <a:spcPts val="0"/>
                        </a:spcAft>
                        <a:buNone/>
                      </a:pPr>
                      <a:r>
                        <a:rPr lang="en" sz="1150" b="1">
                          <a:solidFill>
                            <a:schemeClr val="lt2"/>
                          </a:solidFill>
                          <a:latin typeface="Economica"/>
                          <a:ea typeface="Economica"/>
                          <a:cs typeface="Economica"/>
                          <a:sym typeface="Economica"/>
                        </a:rPr>
                        <a:t>Algorithm</a:t>
                      </a:r>
                      <a:endParaRPr sz="1150" b="1">
                        <a:solidFill>
                          <a:schemeClr val="lt2"/>
                        </a:solidFill>
                        <a:latin typeface="Economica"/>
                        <a:ea typeface="Economica"/>
                        <a:cs typeface="Economica"/>
                        <a:sym typeface="Economica"/>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Typically uses Nearest Neighbor algorithms to find similar users or items.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en" sz="1150">
                          <a:solidFill>
                            <a:schemeClr val="accent1"/>
                          </a:solidFill>
                          <a:latin typeface="Quattrocento Sans"/>
                          <a:ea typeface="Quattrocento Sans"/>
                          <a:cs typeface="Quattrocento Sans"/>
                          <a:sym typeface="Quattrocento Sans"/>
                        </a:rPr>
                        <a:t>Builds a model based on available features to explain user-item interactions and make predictions.</a:t>
                      </a:r>
                      <a:endParaRPr sz="1150">
                        <a:solidFill>
                          <a:schemeClr val="accent1"/>
                        </a:solidFill>
                        <a:latin typeface="Quattrocento Sans"/>
                        <a:ea typeface="Quattrocento Sans"/>
                        <a:cs typeface="Quattrocento Sans"/>
                        <a:sym typeface="Quattrocento Sans"/>
                      </a:endParaRPr>
                    </a:p>
                  </a:txBody>
                  <a:tcPr marL="91425" marR="91425" marT="91425" marB="91425" anchor="b">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extLst>
                  <a:ext uri="{0D108BD9-81ED-4DB2-BD59-A6C34878D82A}">
                    <a16:rowId xmlns:a16="http://schemas.microsoft.com/office/drawing/2014/main" val="10003"/>
                  </a:ext>
                </a:extLst>
              </a:tr>
              <a:tr h="2968450">
                <a:tc>
                  <a:txBody>
                    <a:bodyPr/>
                    <a:lstStyle/>
                    <a:p>
                      <a:pPr marL="0" lvl="0" indent="0" algn="ctr" rtl="0">
                        <a:lnSpc>
                          <a:spcPct val="115000"/>
                        </a:lnSpc>
                        <a:spcBef>
                          <a:spcPts val="0"/>
                        </a:spcBef>
                        <a:spcAft>
                          <a:spcPts val="0"/>
                        </a:spcAft>
                        <a:buNone/>
                      </a:pPr>
                      <a:r>
                        <a:rPr lang="en" sz="1150" b="1">
                          <a:solidFill>
                            <a:schemeClr val="lt2"/>
                          </a:solidFill>
                          <a:latin typeface="Economica"/>
                          <a:ea typeface="Economica"/>
                          <a:cs typeface="Economica"/>
                          <a:sym typeface="Economica"/>
                        </a:rPr>
                        <a:t>Advantages</a:t>
                      </a:r>
                      <a:endParaRPr sz="1150" b="1">
                        <a:solidFill>
                          <a:schemeClr val="lt2"/>
                        </a:solidFill>
                        <a:latin typeface="Economica"/>
                        <a:ea typeface="Economica"/>
                        <a:cs typeface="Economica"/>
                        <a:sym typeface="Economica"/>
                      </a:endParaRPr>
                    </a:p>
                  </a:txBody>
                  <a:tcPr marL="91425" marR="91425" marT="91425" marB="91425" anchor="ctr">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chemeClr val="accent1"/>
                    </a:solidFill>
                  </a:tcPr>
                </a:tc>
                <a:tc>
                  <a:txBody>
                    <a:bodyPr/>
                    <a:lstStyle/>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It identifies patterns in user behavior and preferences to recommend items that similar users have liked.</a:t>
                      </a:r>
                      <a:endParaRPr sz="1150">
                        <a:solidFill>
                          <a:schemeClr val="accent1"/>
                        </a:solidFill>
                        <a:latin typeface="Quattrocento Sans"/>
                        <a:ea typeface="Quattrocento Sans"/>
                        <a:cs typeface="Quattrocento Sans"/>
                        <a:sym typeface="Quattrocento Sans"/>
                      </a:endParaRPr>
                    </a:p>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In the context of a subscription service, Collaborative Filtering can be effective in recommending movies or content based on the viewing history and preferences of similar users.</a:t>
                      </a:r>
                      <a:endParaRPr sz="1150">
                        <a:solidFill>
                          <a:schemeClr val="accent1"/>
                        </a:solidFill>
                        <a:latin typeface="Quattrocento Sans"/>
                        <a:ea typeface="Quattrocento Sans"/>
                        <a:cs typeface="Quattrocento Sans"/>
                        <a:sym typeface="Quattrocento Sans"/>
                      </a:endParaRPr>
                    </a:p>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It can help address viewership decline by suggesting relevant content that other users with similar tastes have enjoyed, potentially increasing engagement and retention.</a:t>
                      </a:r>
                      <a:endParaRPr sz="1150">
                        <a:solidFill>
                          <a:schemeClr val="accent1"/>
                        </a:solidFill>
                        <a:latin typeface="Quattrocento Sans"/>
                        <a:ea typeface="Quattrocento Sans"/>
                        <a:cs typeface="Quattrocento Sans"/>
                        <a:sym typeface="Quattrocento Sans"/>
                      </a:endParaRPr>
                    </a:p>
                  </a:txBody>
                  <a:tcPr marL="91425" marR="91425" marT="91425" marB="91425">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tc>
                  <a:txBody>
                    <a:bodyPr/>
                    <a:lstStyle/>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It analyzes the characteristics of the content (e.g., genre, actors, plot keywords) and matches them with user preferences to make recommendations.</a:t>
                      </a:r>
                      <a:endParaRPr sz="1150">
                        <a:solidFill>
                          <a:schemeClr val="accent1"/>
                        </a:solidFill>
                        <a:latin typeface="Quattrocento Sans"/>
                        <a:ea typeface="Quattrocento Sans"/>
                        <a:cs typeface="Quattrocento Sans"/>
                        <a:sym typeface="Quattrocento Sans"/>
                      </a:endParaRPr>
                    </a:p>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In the context of a subscription service, Content-Based Filtering can be effective in recommending movies or content that are similar to what a user has previously enjoyed.</a:t>
                      </a:r>
                      <a:endParaRPr sz="1150">
                        <a:solidFill>
                          <a:schemeClr val="accent1"/>
                        </a:solidFill>
                        <a:latin typeface="Quattrocento Sans"/>
                        <a:ea typeface="Quattrocento Sans"/>
                        <a:cs typeface="Quattrocento Sans"/>
                        <a:sym typeface="Quattrocento Sans"/>
                      </a:endParaRPr>
                    </a:p>
                    <a:p>
                      <a:pPr marL="457200" lvl="0" indent="-301625" algn="l" rtl="0">
                        <a:lnSpc>
                          <a:spcPct val="150000"/>
                        </a:lnSpc>
                        <a:spcBef>
                          <a:spcPts val="0"/>
                        </a:spcBef>
                        <a:spcAft>
                          <a:spcPts val="0"/>
                        </a:spcAft>
                        <a:buClr>
                          <a:schemeClr val="accent1"/>
                        </a:buClr>
                        <a:buSzPts val="1150"/>
                        <a:buFont typeface="Quattrocento Sans"/>
                        <a:buChar char="●"/>
                      </a:pPr>
                      <a:r>
                        <a:rPr lang="en" sz="1150">
                          <a:solidFill>
                            <a:schemeClr val="accent1"/>
                          </a:solidFill>
                          <a:latin typeface="Quattrocento Sans"/>
                          <a:ea typeface="Quattrocento Sans"/>
                          <a:cs typeface="Quattrocento Sans"/>
                          <a:sym typeface="Quattrocento Sans"/>
                        </a:rPr>
                        <a:t>It can help address viewership decline by suggesting relevant content based on the specific preferences of users, potentially increasing engagement and retention.</a:t>
                      </a:r>
                      <a:endParaRPr sz="1150">
                        <a:solidFill>
                          <a:schemeClr val="accent1"/>
                        </a:solidFill>
                        <a:latin typeface="Quattrocento Sans"/>
                        <a:ea typeface="Quattrocento Sans"/>
                        <a:cs typeface="Quattrocento Sans"/>
                        <a:sym typeface="Quattrocento Sans"/>
                      </a:endParaRPr>
                    </a:p>
                  </a:txBody>
                  <a:tcPr marL="91425" marR="91425" marT="91425" marB="91425">
                    <a:lnL w="4775" cap="flat" cmpd="sng">
                      <a:solidFill>
                        <a:schemeClr val="lt1"/>
                      </a:solidFill>
                      <a:prstDash val="solid"/>
                      <a:round/>
                      <a:headEnd type="none" w="sm" len="sm"/>
                      <a:tailEnd type="none" w="sm" len="sm"/>
                    </a:lnL>
                    <a:lnR w="4775" cap="flat" cmpd="sng">
                      <a:solidFill>
                        <a:schemeClr val="lt1"/>
                      </a:solidFill>
                      <a:prstDash val="solid"/>
                      <a:round/>
                      <a:headEnd type="none" w="sm" len="sm"/>
                      <a:tailEnd type="none" w="sm" len="sm"/>
                    </a:lnR>
                    <a:lnT w="4775" cap="flat" cmpd="sng">
                      <a:solidFill>
                        <a:schemeClr val="lt1"/>
                      </a:solidFill>
                      <a:prstDash val="solid"/>
                      <a:round/>
                      <a:headEnd type="none" w="sm" len="sm"/>
                      <a:tailEnd type="none" w="sm" len="sm"/>
                    </a:lnT>
                    <a:lnB w="4775" cap="flat" cmpd="sng">
                      <a:solidFill>
                        <a:schemeClr val="lt1"/>
                      </a:solidFill>
                      <a:prstDash val="solid"/>
                      <a:round/>
                      <a:headEnd type="none" w="sm" len="sm"/>
                      <a:tailEnd type="none" w="sm" len="sm"/>
                    </a:lnB>
                    <a:solidFill>
                      <a:srgbClr val="ECECE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b="1"/>
              <a:t>Evaluation </a:t>
            </a:r>
            <a:endParaRPr b="1"/>
          </a:p>
        </p:txBody>
      </p:sp>
      <p:pic>
        <p:nvPicPr>
          <p:cNvPr id="256" name="Google Shape;256;p44"/>
          <p:cNvPicPr preferRelativeResize="0"/>
          <p:nvPr/>
        </p:nvPicPr>
        <p:blipFill>
          <a:blip r:embed="rId3">
            <a:alphaModFix/>
          </a:blip>
          <a:stretch>
            <a:fillRect/>
          </a:stretch>
        </p:blipFill>
        <p:spPr>
          <a:xfrm>
            <a:off x="3538875" y="1291450"/>
            <a:ext cx="2348808" cy="263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0"/>
              </a:spcAft>
              <a:buSzPts val="990"/>
              <a:buNone/>
            </a:pPr>
            <a:endParaRPr sz="4500" b="1">
              <a:solidFill>
                <a:schemeClr val="lt2"/>
              </a:solidFill>
            </a:endParaRPr>
          </a:p>
          <a:p>
            <a:pPr marL="0" lvl="0" indent="0" algn="l" rtl="0">
              <a:lnSpc>
                <a:spcPct val="160000"/>
              </a:lnSpc>
              <a:spcBef>
                <a:spcPts val="1400"/>
              </a:spcBef>
              <a:spcAft>
                <a:spcPts val="400"/>
              </a:spcAft>
              <a:buSzPts val="1100"/>
              <a:buNone/>
            </a:pPr>
            <a:r>
              <a:rPr lang="en" sz="4500" b="1">
                <a:solidFill>
                  <a:schemeClr val="lt2"/>
                </a:solidFill>
              </a:rPr>
              <a:t>Evaluate Results</a:t>
            </a:r>
            <a:endParaRPr sz="4300" b="1">
              <a:solidFill>
                <a:schemeClr val="lt2"/>
              </a:solidFill>
            </a:endParaRPr>
          </a:p>
        </p:txBody>
      </p:sp>
      <p:sp>
        <p:nvSpPr>
          <p:cNvPr id="262" name="Google Shape;262;p45"/>
          <p:cNvSpPr txBox="1">
            <a:spLocks noGrp="1"/>
          </p:cNvSpPr>
          <p:nvPr>
            <p:ph type="subTitle" idx="4294967295"/>
          </p:nvPr>
        </p:nvSpPr>
        <p:spPr>
          <a:xfrm>
            <a:off x="0" y="1766700"/>
            <a:ext cx="9144000" cy="3169500"/>
          </a:xfrm>
          <a:prstGeom prst="rect">
            <a:avLst/>
          </a:prstGeom>
        </p:spPr>
        <p:txBody>
          <a:bodyPr spcFirstLastPara="1" wrap="square" lIns="91425" tIns="91425" rIns="91425" bIns="91425" anchor="t" anchorCtr="0">
            <a:normAutofit/>
          </a:bodyPr>
          <a:lstStyle/>
          <a:p>
            <a:pPr marL="457200" lvl="0" indent="-355600" algn="l" rtl="0">
              <a:lnSpc>
                <a:spcPct val="115833"/>
              </a:lnSpc>
              <a:spcBef>
                <a:spcPts val="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Business Success Criteria Alignment:</a:t>
            </a:r>
            <a:r>
              <a:rPr lang="en" sz="2000" u="sng">
                <a:solidFill>
                  <a:schemeClr val="accent1"/>
                </a:solidFill>
                <a:latin typeface="Quattrocento Sans"/>
                <a:ea typeface="Quattrocento Sans"/>
                <a:cs typeface="Quattrocento Sans"/>
                <a:sym typeface="Quattrocento Sans"/>
              </a:rPr>
              <a:t> Record user interaction w</a:t>
            </a:r>
            <a:r>
              <a:rPr lang="en" sz="2000">
                <a:solidFill>
                  <a:schemeClr val="accent1"/>
                </a:solidFill>
                <a:latin typeface="Quattrocento Sans"/>
                <a:ea typeface="Quattrocento Sans"/>
                <a:cs typeface="Quattrocento Sans"/>
                <a:sym typeface="Quattrocento Sans"/>
              </a:rPr>
              <a:t>ith planned algorithm</a:t>
            </a:r>
            <a:endParaRPr sz="2000" u="sng">
              <a:solidFill>
                <a:schemeClr val="accent1"/>
              </a:solidFill>
              <a:latin typeface="Quattrocento Sans"/>
              <a:ea typeface="Quattrocento Sans"/>
              <a:cs typeface="Quattrocento Sans"/>
              <a:sym typeface="Quattrocento Sans"/>
            </a:endParaRPr>
          </a:p>
          <a:p>
            <a:pPr marL="914400" lvl="0" indent="0" algn="l" rtl="0">
              <a:lnSpc>
                <a:spcPct val="115833"/>
              </a:lnSpc>
              <a:spcBef>
                <a:spcPts val="800"/>
              </a:spcBef>
              <a:spcAft>
                <a:spcPts val="0"/>
              </a:spcAft>
              <a:buNone/>
            </a:pP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80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Model Selection: </a:t>
            </a:r>
            <a:r>
              <a:rPr lang="en" sz="2000">
                <a:solidFill>
                  <a:schemeClr val="accent1"/>
                </a:solidFill>
                <a:latin typeface="Quattrocento Sans"/>
                <a:ea typeface="Quattrocento Sans"/>
                <a:cs typeface="Quattrocento Sans"/>
                <a:sym typeface="Quattrocento Sans"/>
              </a:rPr>
              <a:t>Chosen the hybrid model since it </a:t>
            </a:r>
            <a:r>
              <a:rPr lang="en" sz="2000" u="sng">
                <a:solidFill>
                  <a:schemeClr val="accent1"/>
                </a:solidFill>
                <a:latin typeface="Quattrocento Sans"/>
                <a:ea typeface="Quattrocento Sans"/>
                <a:cs typeface="Quattrocento Sans"/>
                <a:sym typeface="Quattrocento Sans"/>
              </a:rPr>
              <a:t>best meet our business objectives</a:t>
            </a:r>
            <a:endParaRPr sz="2000" u="sng">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32600" y="0"/>
            <a:ext cx="9176598"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0"/>
              </a:spcAft>
              <a:buSzPts val="990"/>
              <a:buNone/>
            </a:pPr>
            <a:endParaRPr sz="4500" b="1">
              <a:solidFill>
                <a:schemeClr val="lt2"/>
              </a:solidFill>
            </a:endParaRPr>
          </a:p>
          <a:p>
            <a:pPr marL="0" lvl="0" indent="0" algn="l" rtl="0">
              <a:lnSpc>
                <a:spcPct val="115833"/>
              </a:lnSpc>
              <a:spcBef>
                <a:spcPts val="800"/>
              </a:spcBef>
              <a:spcAft>
                <a:spcPts val="0"/>
              </a:spcAft>
              <a:buSzPts val="990"/>
              <a:buNone/>
            </a:pPr>
            <a:endParaRPr sz="4500" b="1">
              <a:solidFill>
                <a:schemeClr val="lt2"/>
              </a:solidFill>
            </a:endParaRPr>
          </a:p>
          <a:p>
            <a:pPr marL="0" lvl="0" indent="0" algn="l" rtl="0">
              <a:lnSpc>
                <a:spcPct val="115833"/>
              </a:lnSpc>
              <a:spcBef>
                <a:spcPts val="800"/>
              </a:spcBef>
              <a:spcAft>
                <a:spcPts val="800"/>
              </a:spcAft>
              <a:buSzPts val="990"/>
              <a:buNone/>
            </a:pPr>
            <a:r>
              <a:rPr lang="en" sz="4500" b="1">
                <a:solidFill>
                  <a:schemeClr val="lt2"/>
                </a:solidFill>
              </a:rPr>
              <a:t>Review Process</a:t>
            </a:r>
            <a:endParaRPr sz="4500" b="1">
              <a:solidFill>
                <a:schemeClr val="lt2"/>
              </a:solidFill>
            </a:endParaRPr>
          </a:p>
        </p:txBody>
      </p:sp>
      <p:sp>
        <p:nvSpPr>
          <p:cNvPr id="268" name="Google Shape;268;p46"/>
          <p:cNvSpPr txBox="1">
            <a:spLocks noGrp="1"/>
          </p:cNvSpPr>
          <p:nvPr>
            <p:ph type="subTitle" idx="4294967295"/>
          </p:nvPr>
        </p:nvSpPr>
        <p:spPr>
          <a:xfrm>
            <a:off x="0" y="1766700"/>
            <a:ext cx="9144000" cy="3042600"/>
          </a:xfrm>
          <a:prstGeom prst="rect">
            <a:avLst/>
          </a:prstGeom>
        </p:spPr>
        <p:txBody>
          <a:bodyPr spcFirstLastPara="1" wrap="square" lIns="91425" tIns="91425" rIns="91425" bIns="91425" anchor="t" anchorCtr="0">
            <a:spAutoFit/>
          </a:bodyPr>
          <a:lstStyle/>
          <a:p>
            <a:pPr marL="457200" lvl="0" indent="-355600" algn="l" rtl="0">
              <a:lnSpc>
                <a:spcPct val="115833"/>
              </a:lnSpc>
              <a:spcBef>
                <a:spcPts val="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Process Evaluation: </a:t>
            </a:r>
            <a:r>
              <a:rPr lang="en" sz="2000">
                <a:solidFill>
                  <a:schemeClr val="accent1"/>
                </a:solidFill>
                <a:latin typeface="Quattrocento Sans"/>
                <a:ea typeface="Quattrocento Sans"/>
                <a:cs typeface="Quattrocento Sans"/>
                <a:sym typeface="Quattrocento Sans"/>
              </a:rPr>
              <a:t>Conduct a thorough review of the data mining process to i</a:t>
            </a:r>
            <a:r>
              <a:rPr lang="en" sz="2000" u="sng">
                <a:solidFill>
                  <a:schemeClr val="accent1"/>
                </a:solidFill>
                <a:latin typeface="Quattrocento Sans"/>
                <a:ea typeface="Quattrocento Sans"/>
                <a:cs typeface="Quattrocento Sans"/>
                <a:sym typeface="Quattrocento Sans"/>
              </a:rPr>
              <a:t>dentify any areas for improvement. </a:t>
            </a:r>
            <a:endParaRPr sz="2000" u="sng">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0"/>
              </a:spcAft>
              <a:buNone/>
            </a:pP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80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Findings Summary</a:t>
            </a:r>
            <a:r>
              <a:rPr lang="en" sz="2000">
                <a:solidFill>
                  <a:schemeClr val="accent1"/>
                </a:solidFill>
                <a:latin typeface="Quattrocento Sans"/>
                <a:ea typeface="Quattrocento Sans"/>
                <a:cs typeface="Quattrocento Sans"/>
                <a:sym typeface="Quattrocento Sans"/>
              </a:rPr>
              <a:t>: Document the </a:t>
            </a:r>
            <a:r>
              <a:rPr lang="en" sz="2000" u="sng">
                <a:solidFill>
                  <a:schemeClr val="accent1"/>
                </a:solidFill>
                <a:latin typeface="Quattrocento Sans"/>
                <a:ea typeface="Quattrocento Sans"/>
                <a:cs typeface="Quattrocento Sans"/>
                <a:sym typeface="Quattrocento Sans"/>
              </a:rPr>
              <a:t>key findings</a:t>
            </a:r>
            <a:r>
              <a:rPr lang="en" sz="2000">
                <a:solidFill>
                  <a:schemeClr val="accent1"/>
                </a:solidFill>
                <a:latin typeface="Quattrocento Sans"/>
                <a:ea typeface="Quattrocento Sans"/>
                <a:cs typeface="Quattrocento Sans"/>
                <a:sym typeface="Quattrocento Sans"/>
              </a:rPr>
              <a:t> from this review. </a:t>
            </a:r>
            <a:endParaRPr sz="2000">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0"/>
              </a:spcAft>
              <a:buNone/>
            </a:pP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800"/>
              </a:spcBef>
              <a:spcAft>
                <a:spcPts val="0"/>
              </a:spcAft>
              <a:buClr>
                <a:schemeClr val="accent1"/>
              </a:buClr>
              <a:buSzPts val="2000"/>
              <a:buFont typeface="Quattrocento Sans"/>
              <a:buChar char="●"/>
            </a:pPr>
            <a:r>
              <a:rPr lang="en" sz="2000" b="1">
                <a:solidFill>
                  <a:schemeClr val="accent1"/>
                </a:solidFill>
                <a:latin typeface="Quattrocento Sans"/>
                <a:ea typeface="Quattrocento Sans"/>
                <a:cs typeface="Quattrocento Sans"/>
                <a:sym typeface="Quattrocento Sans"/>
              </a:rPr>
              <a:t>Corrective Actions</a:t>
            </a:r>
            <a:r>
              <a:rPr lang="en" sz="2000">
                <a:solidFill>
                  <a:schemeClr val="accent1"/>
                </a:solidFill>
                <a:latin typeface="Quattrocento Sans"/>
                <a:ea typeface="Quattrocento Sans"/>
                <a:cs typeface="Quattrocento Sans"/>
                <a:sym typeface="Quattrocento Sans"/>
              </a:rPr>
              <a:t>: Based on the review, outline any immediate actions needed to </a:t>
            </a:r>
            <a:r>
              <a:rPr lang="en" sz="2000" u="sng">
                <a:solidFill>
                  <a:schemeClr val="accent1"/>
                </a:solidFill>
                <a:latin typeface="Quattrocento Sans"/>
                <a:ea typeface="Quattrocento Sans"/>
                <a:cs typeface="Quattrocento Sans"/>
                <a:sym typeface="Quattrocento Sans"/>
              </a:rPr>
              <a:t>rectify oversights or errors in the earlier phases.</a:t>
            </a:r>
            <a:r>
              <a:rPr lang="en" sz="2000">
                <a:solidFill>
                  <a:schemeClr val="accent1"/>
                </a:solidFill>
                <a:latin typeface="Quattrocento Sans"/>
                <a:ea typeface="Quattrocento Sans"/>
                <a:cs typeface="Quattrocento Sans"/>
                <a:sym typeface="Quattrocento Sans"/>
              </a:rPr>
              <a:t> </a:t>
            </a: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0"/>
              </a:spcAft>
              <a:buSzPts val="990"/>
              <a:buNone/>
            </a:pPr>
            <a:endParaRPr sz="4500" b="1">
              <a:solidFill>
                <a:schemeClr val="lt2"/>
              </a:solidFill>
            </a:endParaRPr>
          </a:p>
          <a:p>
            <a:pPr marL="0" lvl="0" indent="0" algn="l" rtl="0">
              <a:lnSpc>
                <a:spcPct val="115833"/>
              </a:lnSpc>
              <a:spcBef>
                <a:spcPts val="800"/>
              </a:spcBef>
              <a:spcAft>
                <a:spcPts val="0"/>
              </a:spcAft>
              <a:buSzPts val="990"/>
              <a:buNone/>
            </a:pPr>
            <a:endParaRPr sz="4500" b="1">
              <a:solidFill>
                <a:schemeClr val="lt2"/>
              </a:solidFill>
            </a:endParaRPr>
          </a:p>
          <a:p>
            <a:pPr marL="0" lvl="0" indent="0" algn="l" rtl="0">
              <a:lnSpc>
                <a:spcPct val="115833"/>
              </a:lnSpc>
              <a:spcBef>
                <a:spcPts val="800"/>
              </a:spcBef>
              <a:spcAft>
                <a:spcPts val="800"/>
              </a:spcAft>
              <a:buSzPts val="990"/>
              <a:buNone/>
            </a:pPr>
            <a:r>
              <a:rPr lang="en" sz="4300" b="1">
                <a:solidFill>
                  <a:schemeClr val="lt2"/>
                </a:solidFill>
              </a:rPr>
              <a:t>Testing / Validation</a:t>
            </a:r>
            <a:endParaRPr sz="4300" b="1">
              <a:solidFill>
                <a:schemeClr val="lt2"/>
              </a:solidFill>
            </a:endParaRPr>
          </a:p>
        </p:txBody>
      </p:sp>
      <p:sp>
        <p:nvSpPr>
          <p:cNvPr id="274" name="Google Shape;274;p47"/>
          <p:cNvSpPr txBox="1">
            <a:spLocks noGrp="1"/>
          </p:cNvSpPr>
          <p:nvPr>
            <p:ph type="subTitle" idx="4294967295"/>
          </p:nvPr>
        </p:nvSpPr>
        <p:spPr>
          <a:xfrm>
            <a:off x="0" y="1654875"/>
            <a:ext cx="9144000" cy="3923700"/>
          </a:xfrm>
          <a:prstGeom prst="rect">
            <a:avLst/>
          </a:prstGeom>
        </p:spPr>
        <p:txBody>
          <a:bodyPr spcFirstLastPara="1" wrap="square" lIns="91425" tIns="91425" rIns="91425" bIns="91425" anchor="t" anchorCtr="0">
            <a:spAutoFit/>
          </a:bodyPr>
          <a:lstStyle/>
          <a:p>
            <a:pPr marL="0" lvl="0" indent="0" algn="l" rtl="0">
              <a:lnSpc>
                <a:spcPct val="115833"/>
              </a:lnSpc>
              <a:spcBef>
                <a:spcPts val="0"/>
              </a:spcBef>
              <a:spcAft>
                <a:spcPts val="0"/>
              </a:spcAft>
              <a:buClr>
                <a:schemeClr val="dk1"/>
              </a:buClr>
              <a:buSzPts val="1100"/>
              <a:buFont typeface="Arial"/>
              <a:buNone/>
            </a:pPr>
            <a:r>
              <a:rPr lang="en" sz="1818" b="1">
                <a:solidFill>
                  <a:schemeClr val="accent1"/>
                </a:solidFill>
                <a:latin typeface="Quattrocento Sans"/>
                <a:ea typeface="Quattrocento Sans"/>
                <a:cs typeface="Quattrocento Sans"/>
                <a:sym typeface="Quattrocento Sans"/>
              </a:rPr>
              <a:t>Testing:</a:t>
            </a:r>
            <a:endParaRPr sz="1818" b="1">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800"/>
              </a:spcBef>
              <a:spcAft>
                <a:spcPts val="0"/>
              </a:spcAft>
              <a:buClr>
                <a:schemeClr val="accent1"/>
              </a:buClr>
              <a:buSzPts val="1819"/>
              <a:buFont typeface="Quattrocento Sans"/>
              <a:buChar char="●"/>
            </a:pPr>
            <a:r>
              <a:rPr lang="en" sz="1818">
                <a:solidFill>
                  <a:schemeClr val="accent1"/>
                </a:solidFill>
                <a:latin typeface="Quattrocento Sans"/>
                <a:ea typeface="Quattrocento Sans"/>
                <a:cs typeface="Quattrocento Sans"/>
                <a:sym typeface="Quattrocento Sans"/>
              </a:rPr>
              <a:t>Try out the system with </a:t>
            </a:r>
            <a:r>
              <a:rPr lang="en" sz="1818" u="sng">
                <a:solidFill>
                  <a:schemeClr val="accent1"/>
                </a:solidFill>
                <a:latin typeface="Quattrocento Sans"/>
                <a:ea typeface="Quattrocento Sans"/>
                <a:cs typeface="Quattrocento Sans"/>
                <a:sym typeface="Quattrocento Sans"/>
              </a:rPr>
              <a:t>selected testers and scenarios.</a:t>
            </a:r>
            <a:endParaRPr sz="1818" u="sng">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0"/>
              </a:spcBef>
              <a:spcAft>
                <a:spcPts val="0"/>
              </a:spcAft>
              <a:buClr>
                <a:schemeClr val="accent1"/>
              </a:buClr>
              <a:buSzPts val="1819"/>
              <a:buFont typeface="Quattrocento Sans"/>
              <a:buChar char="●"/>
            </a:pPr>
            <a:r>
              <a:rPr lang="en" sz="1818" u="sng">
                <a:solidFill>
                  <a:schemeClr val="accent1"/>
                </a:solidFill>
                <a:latin typeface="Quattrocento Sans"/>
                <a:ea typeface="Quattrocento Sans"/>
                <a:cs typeface="Quattrocento Sans"/>
                <a:sym typeface="Quattrocento Sans"/>
              </a:rPr>
              <a:t>Gather feedback</a:t>
            </a:r>
            <a:r>
              <a:rPr lang="en" sz="1818">
                <a:solidFill>
                  <a:schemeClr val="accent1"/>
                </a:solidFill>
                <a:latin typeface="Quattrocento Sans"/>
                <a:ea typeface="Quattrocento Sans"/>
                <a:cs typeface="Quattrocento Sans"/>
                <a:sym typeface="Quattrocento Sans"/>
              </a:rPr>
              <a:t> on the recommendations received.</a:t>
            </a:r>
            <a:endParaRPr sz="1818">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0"/>
              </a:spcBef>
              <a:spcAft>
                <a:spcPts val="0"/>
              </a:spcAft>
              <a:buClr>
                <a:schemeClr val="accent1"/>
              </a:buClr>
              <a:buSzPts val="1819"/>
              <a:buFont typeface="Quattrocento Sans"/>
              <a:buChar char="●"/>
            </a:pPr>
            <a:r>
              <a:rPr lang="en" sz="1818">
                <a:solidFill>
                  <a:schemeClr val="accent1"/>
                </a:solidFill>
                <a:latin typeface="Quattrocento Sans"/>
                <a:ea typeface="Quattrocento Sans"/>
                <a:cs typeface="Quattrocento Sans"/>
                <a:sym typeface="Quattrocento Sans"/>
              </a:rPr>
              <a:t>Evaluate the system's</a:t>
            </a:r>
            <a:r>
              <a:rPr lang="en" sz="1818" u="sng">
                <a:solidFill>
                  <a:schemeClr val="accent1"/>
                </a:solidFill>
                <a:latin typeface="Quattrocento Sans"/>
                <a:ea typeface="Quattrocento Sans"/>
                <a:cs typeface="Quattrocento Sans"/>
                <a:sym typeface="Quattrocento Sans"/>
              </a:rPr>
              <a:t> performance based on user feedback.</a:t>
            </a:r>
            <a:endParaRPr sz="1818" u="sng">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0"/>
              </a:spcAft>
              <a:buNone/>
            </a:pPr>
            <a:endParaRPr sz="1818">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0"/>
              </a:spcAft>
              <a:buNone/>
            </a:pPr>
            <a:r>
              <a:rPr lang="en" sz="1818" b="1">
                <a:solidFill>
                  <a:schemeClr val="accent1"/>
                </a:solidFill>
                <a:latin typeface="Quattrocento Sans"/>
                <a:ea typeface="Quattrocento Sans"/>
                <a:cs typeface="Quattrocento Sans"/>
                <a:sym typeface="Quattrocento Sans"/>
              </a:rPr>
              <a:t>Validation:</a:t>
            </a:r>
            <a:endParaRPr sz="1818" b="1">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800"/>
              </a:spcBef>
              <a:spcAft>
                <a:spcPts val="0"/>
              </a:spcAft>
              <a:buClr>
                <a:schemeClr val="accent1"/>
              </a:buClr>
              <a:buSzPts val="1819"/>
              <a:buFont typeface="Quattrocento Sans"/>
              <a:buChar char="●"/>
            </a:pPr>
            <a:r>
              <a:rPr lang="en" sz="1818">
                <a:solidFill>
                  <a:schemeClr val="accent1"/>
                </a:solidFill>
                <a:latin typeface="Quattrocento Sans"/>
                <a:ea typeface="Quattrocento Sans"/>
                <a:cs typeface="Quattrocento Sans"/>
                <a:sym typeface="Quattrocento Sans"/>
              </a:rPr>
              <a:t>Confirm the </a:t>
            </a:r>
            <a:r>
              <a:rPr lang="en" sz="1818" u="sng">
                <a:solidFill>
                  <a:schemeClr val="accent1"/>
                </a:solidFill>
                <a:latin typeface="Quattrocento Sans"/>
                <a:ea typeface="Quattrocento Sans"/>
                <a:cs typeface="Quattrocento Sans"/>
                <a:sym typeface="Quattrocento Sans"/>
              </a:rPr>
              <a:t>relevance and helpfulness</a:t>
            </a:r>
            <a:r>
              <a:rPr lang="en" sz="1818">
                <a:solidFill>
                  <a:schemeClr val="accent1"/>
                </a:solidFill>
                <a:latin typeface="Quattrocento Sans"/>
                <a:ea typeface="Quattrocento Sans"/>
                <a:cs typeface="Quattrocento Sans"/>
                <a:sym typeface="Quattrocento Sans"/>
              </a:rPr>
              <a:t> of recommendations.</a:t>
            </a:r>
            <a:endParaRPr sz="1818">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0"/>
              </a:spcBef>
              <a:spcAft>
                <a:spcPts val="0"/>
              </a:spcAft>
              <a:buClr>
                <a:schemeClr val="accent1"/>
              </a:buClr>
              <a:buSzPts val="1819"/>
              <a:buFont typeface="Quattrocento Sans"/>
              <a:buChar char="●"/>
            </a:pPr>
            <a:r>
              <a:rPr lang="en" sz="1818" u="sng">
                <a:solidFill>
                  <a:schemeClr val="accent1"/>
                </a:solidFill>
                <a:latin typeface="Quattrocento Sans"/>
                <a:ea typeface="Quattrocento Sans"/>
                <a:cs typeface="Quattrocento Sans"/>
                <a:sym typeface="Quattrocento Sans"/>
              </a:rPr>
              <a:t>Compare recommendations</a:t>
            </a:r>
            <a:r>
              <a:rPr lang="en" sz="1818">
                <a:solidFill>
                  <a:schemeClr val="accent1"/>
                </a:solidFill>
                <a:latin typeface="Quattrocento Sans"/>
                <a:ea typeface="Quattrocento Sans"/>
                <a:cs typeface="Quattrocento Sans"/>
                <a:sym typeface="Quattrocento Sans"/>
              </a:rPr>
              <a:t> to users' actual preferences.</a:t>
            </a:r>
            <a:endParaRPr sz="1818">
              <a:solidFill>
                <a:schemeClr val="accent1"/>
              </a:solidFill>
              <a:latin typeface="Quattrocento Sans"/>
              <a:ea typeface="Quattrocento Sans"/>
              <a:cs typeface="Quattrocento Sans"/>
              <a:sym typeface="Quattrocento Sans"/>
            </a:endParaRPr>
          </a:p>
          <a:p>
            <a:pPr marL="457200" lvl="0" indent="-344079" algn="l" rtl="0">
              <a:lnSpc>
                <a:spcPct val="115833"/>
              </a:lnSpc>
              <a:spcBef>
                <a:spcPts val="0"/>
              </a:spcBef>
              <a:spcAft>
                <a:spcPts val="0"/>
              </a:spcAft>
              <a:buClr>
                <a:schemeClr val="accent1"/>
              </a:buClr>
              <a:buSzPts val="1819"/>
              <a:buFont typeface="Quattrocento Sans"/>
              <a:buChar char="●"/>
            </a:pPr>
            <a:r>
              <a:rPr lang="en" sz="1818">
                <a:solidFill>
                  <a:schemeClr val="accent1"/>
                </a:solidFill>
                <a:latin typeface="Quattrocento Sans"/>
                <a:ea typeface="Quattrocento Sans"/>
                <a:cs typeface="Quattrocento Sans"/>
                <a:sym typeface="Quattrocento Sans"/>
              </a:rPr>
              <a:t>Determine </a:t>
            </a:r>
            <a:r>
              <a:rPr lang="en" sz="1818" u="sng">
                <a:solidFill>
                  <a:schemeClr val="accent1"/>
                </a:solidFill>
                <a:latin typeface="Quattrocento Sans"/>
                <a:ea typeface="Quattrocento Sans"/>
                <a:cs typeface="Quattrocento Sans"/>
                <a:sym typeface="Quattrocento Sans"/>
              </a:rPr>
              <a:t>if the system accurately predicts</a:t>
            </a:r>
            <a:r>
              <a:rPr lang="en" sz="1818">
                <a:solidFill>
                  <a:schemeClr val="accent1"/>
                </a:solidFill>
                <a:latin typeface="Quattrocento Sans"/>
                <a:ea typeface="Quattrocento Sans"/>
                <a:cs typeface="Quattrocento Sans"/>
                <a:sym typeface="Quattrocento Sans"/>
              </a:rPr>
              <a:t> users' movie choices.</a:t>
            </a:r>
            <a:endParaRPr sz="1818">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800"/>
              </a:spcAft>
              <a:buNone/>
            </a:pPr>
            <a:endParaRPr sz="2000">
              <a:solidFill>
                <a:schemeClr val="accent1"/>
              </a:solidFill>
              <a:latin typeface="Quattrocento Sans"/>
              <a:ea typeface="Quattrocento Sans"/>
              <a:cs typeface="Quattrocento Sans"/>
              <a:sym typeface="Quattrocento Sans"/>
            </a:endParaRPr>
          </a:p>
        </p:txBody>
      </p:sp>
      <p:pic>
        <p:nvPicPr>
          <p:cNvPr id="275" name="Google Shape;275;p47"/>
          <p:cNvPicPr preferRelativeResize="0"/>
          <p:nvPr/>
        </p:nvPicPr>
        <p:blipFill>
          <a:blip r:embed="rId3">
            <a:alphaModFix/>
          </a:blip>
          <a:stretch>
            <a:fillRect/>
          </a:stretch>
        </p:blipFill>
        <p:spPr>
          <a:xfrm>
            <a:off x="6881875" y="2953635"/>
            <a:ext cx="2142526" cy="8496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8" title="Points scored"/>
          <p:cNvPicPr preferRelativeResize="0"/>
          <p:nvPr/>
        </p:nvPicPr>
        <p:blipFill>
          <a:blip r:embed="rId3">
            <a:alphaModFix/>
          </a:blip>
          <a:stretch>
            <a:fillRect/>
          </a:stretch>
        </p:blipFill>
        <p:spPr>
          <a:xfrm>
            <a:off x="973425" y="1698450"/>
            <a:ext cx="6776874" cy="3276342"/>
          </a:xfrm>
          <a:prstGeom prst="rect">
            <a:avLst/>
          </a:prstGeom>
          <a:noFill/>
          <a:ln>
            <a:noFill/>
          </a:ln>
        </p:spPr>
      </p:pic>
      <p:pic>
        <p:nvPicPr>
          <p:cNvPr id="281" name="Google Shape;281;p48"/>
          <p:cNvPicPr preferRelativeResize="0"/>
          <p:nvPr/>
        </p:nvPicPr>
        <p:blipFill>
          <a:blip r:embed="rId4">
            <a:alphaModFix/>
          </a:blip>
          <a:stretch>
            <a:fillRect/>
          </a:stretch>
        </p:blipFill>
        <p:spPr>
          <a:xfrm>
            <a:off x="7141225" y="1698450"/>
            <a:ext cx="473875" cy="473875"/>
          </a:xfrm>
          <a:prstGeom prst="rect">
            <a:avLst/>
          </a:prstGeom>
          <a:noFill/>
          <a:ln>
            <a:noFill/>
          </a:ln>
        </p:spPr>
      </p:pic>
      <p:sp>
        <p:nvSpPr>
          <p:cNvPr id="282" name="Google Shape;282;p48"/>
          <p:cNvSpPr txBox="1">
            <a:spLocks noGrp="1"/>
          </p:cNvSpPr>
          <p:nvPr>
            <p:ph type="title"/>
          </p:nvPr>
        </p:nvSpPr>
        <p:spPr>
          <a:xfrm>
            <a:off x="0" y="0"/>
            <a:ext cx="9144000" cy="1766700"/>
          </a:xfrm>
          <a:prstGeom prst="rect">
            <a:avLst/>
          </a:prstGeom>
        </p:spPr>
        <p:txBody>
          <a:bodyPr spcFirstLastPara="1" wrap="square" lIns="18287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User Feedback Satisfaction (Likes)</a:t>
            </a:r>
            <a:endParaRPr sz="4500" b="1">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0"/>
              </a:spcAft>
              <a:buSzPts val="990"/>
              <a:buNone/>
            </a:pPr>
            <a:endParaRPr sz="4500" b="1">
              <a:solidFill>
                <a:schemeClr val="lt2"/>
              </a:solidFill>
            </a:endParaRPr>
          </a:p>
          <a:p>
            <a:pPr marL="0" lvl="0" indent="0" algn="l" rtl="0">
              <a:lnSpc>
                <a:spcPct val="115833"/>
              </a:lnSpc>
              <a:spcBef>
                <a:spcPts val="800"/>
              </a:spcBef>
              <a:spcAft>
                <a:spcPts val="0"/>
              </a:spcAft>
              <a:buSzPts val="990"/>
              <a:buNone/>
            </a:pPr>
            <a:endParaRPr sz="4500" b="1">
              <a:solidFill>
                <a:schemeClr val="lt2"/>
              </a:solidFill>
            </a:endParaRPr>
          </a:p>
          <a:p>
            <a:pPr marL="0" lvl="0" indent="0" algn="l" rtl="0">
              <a:lnSpc>
                <a:spcPct val="115833"/>
              </a:lnSpc>
              <a:spcBef>
                <a:spcPts val="800"/>
              </a:spcBef>
              <a:spcAft>
                <a:spcPts val="800"/>
              </a:spcAft>
              <a:buSzPts val="990"/>
              <a:buNone/>
            </a:pPr>
            <a:r>
              <a:rPr lang="en" sz="4500" b="1">
                <a:solidFill>
                  <a:schemeClr val="lt2"/>
                </a:solidFill>
              </a:rPr>
              <a:t>Determine Next Steps</a:t>
            </a:r>
            <a:endParaRPr sz="4500" b="1">
              <a:solidFill>
                <a:schemeClr val="lt2"/>
              </a:solidFill>
            </a:endParaRPr>
          </a:p>
        </p:txBody>
      </p:sp>
      <p:sp>
        <p:nvSpPr>
          <p:cNvPr id="288" name="Google Shape;288;p49"/>
          <p:cNvSpPr txBox="1">
            <a:spLocks noGrp="1"/>
          </p:cNvSpPr>
          <p:nvPr>
            <p:ph type="subTitle" idx="4294967295"/>
          </p:nvPr>
        </p:nvSpPr>
        <p:spPr>
          <a:xfrm>
            <a:off x="0" y="1766700"/>
            <a:ext cx="9144000" cy="3118800"/>
          </a:xfrm>
          <a:prstGeom prst="rect">
            <a:avLst/>
          </a:prstGeom>
        </p:spPr>
        <p:txBody>
          <a:bodyPr spcFirstLastPara="1" wrap="square" lIns="91425" tIns="91425" rIns="91425" bIns="91425" anchor="t" anchorCtr="0">
            <a:spAutoFit/>
          </a:bodyPr>
          <a:lstStyle/>
          <a:p>
            <a:pPr marL="457200" lvl="0" indent="-342900" algn="l" rtl="0">
              <a:lnSpc>
                <a:spcPct val="115833"/>
              </a:lnSpc>
              <a:spcBef>
                <a:spcPts val="0"/>
              </a:spcBef>
              <a:spcAft>
                <a:spcPts val="0"/>
              </a:spcAft>
              <a:buClr>
                <a:schemeClr val="accent1"/>
              </a:buClr>
              <a:buSzPts val="1800"/>
              <a:buFont typeface="Quattrocento Sans"/>
              <a:buChar char="●"/>
            </a:pPr>
            <a:r>
              <a:rPr lang="en" b="1">
                <a:solidFill>
                  <a:schemeClr val="accent1"/>
                </a:solidFill>
                <a:latin typeface="Quattrocento Sans"/>
                <a:ea typeface="Quattrocento Sans"/>
                <a:cs typeface="Quattrocento Sans"/>
                <a:sym typeface="Quattrocento Sans"/>
              </a:rPr>
              <a:t>Deployment Decision:</a:t>
            </a:r>
            <a:r>
              <a:rPr lang="en">
                <a:solidFill>
                  <a:schemeClr val="accent1"/>
                </a:solidFill>
                <a:latin typeface="Quattrocento Sans"/>
                <a:ea typeface="Quattrocento Sans"/>
                <a:cs typeface="Quattrocento Sans"/>
                <a:sym typeface="Quattrocento Sans"/>
              </a:rPr>
              <a:t> Decide whether the current model is ready for deployment based on its </a:t>
            </a:r>
            <a:r>
              <a:rPr lang="en" u="sng">
                <a:solidFill>
                  <a:schemeClr val="accent1"/>
                </a:solidFill>
                <a:latin typeface="Quattrocento Sans"/>
                <a:ea typeface="Quattrocento Sans"/>
                <a:cs typeface="Quattrocento Sans"/>
                <a:sym typeface="Quattrocento Sans"/>
              </a:rPr>
              <a:t>alignment with business goals</a:t>
            </a:r>
            <a:r>
              <a:rPr lang="en">
                <a:solidFill>
                  <a:schemeClr val="accent1"/>
                </a:solidFill>
                <a:latin typeface="Quattrocento Sans"/>
                <a:ea typeface="Quattrocento Sans"/>
                <a:cs typeface="Quattrocento Sans"/>
                <a:sym typeface="Quattrocento Sans"/>
              </a:rPr>
              <a:t> and the </a:t>
            </a:r>
            <a:r>
              <a:rPr lang="en" u="sng">
                <a:solidFill>
                  <a:schemeClr val="accent1"/>
                </a:solidFill>
                <a:latin typeface="Quattrocento Sans"/>
                <a:ea typeface="Quattrocento Sans"/>
                <a:cs typeface="Quattrocento Sans"/>
                <a:sym typeface="Quattrocento Sans"/>
              </a:rPr>
              <a:t>outcomes of the process review.</a:t>
            </a:r>
            <a:endParaRPr u="sng">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0"/>
              </a:spcAft>
              <a:buNone/>
            </a:pPr>
            <a:endParaRPr u="sng">
              <a:solidFill>
                <a:schemeClr val="accent1"/>
              </a:solidFill>
              <a:latin typeface="Quattrocento Sans"/>
              <a:ea typeface="Quattrocento Sans"/>
              <a:cs typeface="Quattrocento Sans"/>
              <a:sym typeface="Quattrocento Sans"/>
            </a:endParaRPr>
          </a:p>
          <a:p>
            <a:pPr marL="457200" lvl="0" indent="-342900" algn="l" rtl="0">
              <a:lnSpc>
                <a:spcPct val="115833"/>
              </a:lnSpc>
              <a:spcBef>
                <a:spcPts val="800"/>
              </a:spcBef>
              <a:spcAft>
                <a:spcPts val="0"/>
              </a:spcAft>
              <a:buClr>
                <a:schemeClr val="accent1"/>
              </a:buClr>
              <a:buSzPts val="1800"/>
              <a:buFont typeface="Quattrocento Sans"/>
              <a:buChar char="●"/>
            </a:pPr>
            <a:r>
              <a:rPr lang="en" b="1">
                <a:solidFill>
                  <a:schemeClr val="accent1"/>
                </a:solidFill>
                <a:latin typeface="Quattrocento Sans"/>
                <a:ea typeface="Quattrocento Sans"/>
                <a:cs typeface="Quattrocento Sans"/>
                <a:sym typeface="Quattrocento Sans"/>
              </a:rPr>
              <a:t>Further Iteration: </a:t>
            </a:r>
            <a:r>
              <a:rPr lang="en">
                <a:solidFill>
                  <a:schemeClr val="accent1"/>
                </a:solidFill>
                <a:latin typeface="Quattrocento Sans"/>
                <a:ea typeface="Quattrocento Sans"/>
                <a:cs typeface="Quattrocento Sans"/>
                <a:sym typeface="Quattrocento Sans"/>
              </a:rPr>
              <a:t>If the model does </a:t>
            </a:r>
            <a:r>
              <a:rPr lang="en" u="sng">
                <a:solidFill>
                  <a:schemeClr val="accent1"/>
                </a:solidFill>
                <a:latin typeface="Quattrocento Sans"/>
                <a:ea typeface="Quattrocento Sans"/>
                <a:cs typeface="Quattrocento Sans"/>
                <a:sym typeface="Quattrocento Sans"/>
              </a:rPr>
              <a:t>not fully meet the business objectives</a:t>
            </a:r>
            <a:r>
              <a:rPr lang="en">
                <a:solidFill>
                  <a:schemeClr val="accent1"/>
                </a:solidFill>
                <a:latin typeface="Quattrocento Sans"/>
                <a:ea typeface="Quattrocento Sans"/>
                <a:cs typeface="Quattrocento Sans"/>
                <a:sym typeface="Quattrocento Sans"/>
              </a:rPr>
              <a:t> or if there is </a:t>
            </a:r>
            <a:r>
              <a:rPr lang="en" u="sng">
                <a:solidFill>
                  <a:schemeClr val="accent1"/>
                </a:solidFill>
                <a:latin typeface="Quattrocento Sans"/>
                <a:ea typeface="Quattrocento Sans"/>
                <a:cs typeface="Quattrocento Sans"/>
                <a:sym typeface="Quattrocento Sans"/>
              </a:rPr>
              <a:t>room for significant improvement</a:t>
            </a:r>
            <a:r>
              <a:rPr lang="en">
                <a:solidFill>
                  <a:schemeClr val="accent1"/>
                </a:solidFill>
                <a:latin typeface="Quattrocento Sans"/>
                <a:ea typeface="Quattrocento Sans"/>
                <a:cs typeface="Quattrocento Sans"/>
                <a:sym typeface="Quattrocento Sans"/>
              </a:rPr>
              <a:t>, </a:t>
            </a:r>
            <a:r>
              <a:rPr lang="en" u="sng">
                <a:solidFill>
                  <a:schemeClr val="accent1"/>
                </a:solidFill>
                <a:latin typeface="Quattrocento Sans"/>
                <a:ea typeface="Quattrocento Sans"/>
                <a:cs typeface="Quattrocento Sans"/>
                <a:sym typeface="Quattrocento Sans"/>
              </a:rPr>
              <a:t>identify specific areas</a:t>
            </a:r>
            <a:r>
              <a:rPr lang="en">
                <a:solidFill>
                  <a:schemeClr val="accent1"/>
                </a:solidFill>
                <a:latin typeface="Quattrocento Sans"/>
                <a:ea typeface="Quattrocento Sans"/>
                <a:cs typeface="Quattrocento Sans"/>
                <a:sym typeface="Quattrocento Sans"/>
              </a:rPr>
              <a:t> for iteration. </a:t>
            </a:r>
            <a:endParaRPr>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0"/>
              </a:spcAft>
              <a:buNone/>
            </a:pPr>
            <a:endParaRPr>
              <a:solidFill>
                <a:schemeClr val="accent1"/>
              </a:solidFill>
              <a:latin typeface="Quattrocento Sans"/>
              <a:ea typeface="Quattrocento Sans"/>
              <a:cs typeface="Quattrocento Sans"/>
              <a:sym typeface="Quattrocento Sans"/>
            </a:endParaRPr>
          </a:p>
          <a:p>
            <a:pPr marL="457200" lvl="0" indent="-342900" algn="l" rtl="0">
              <a:lnSpc>
                <a:spcPct val="115833"/>
              </a:lnSpc>
              <a:spcBef>
                <a:spcPts val="800"/>
              </a:spcBef>
              <a:spcAft>
                <a:spcPts val="0"/>
              </a:spcAft>
              <a:buClr>
                <a:schemeClr val="accent1"/>
              </a:buClr>
              <a:buSzPts val="1800"/>
              <a:buFont typeface="Quattrocento Sans"/>
              <a:buChar char="●"/>
            </a:pPr>
            <a:r>
              <a:rPr lang="en" b="1">
                <a:solidFill>
                  <a:schemeClr val="accent1"/>
                </a:solidFill>
                <a:latin typeface="Quattrocento Sans"/>
                <a:ea typeface="Quattrocento Sans"/>
                <a:cs typeface="Quattrocento Sans"/>
                <a:sym typeface="Quattrocento Sans"/>
              </a:rPr>
              <a:t>Prototyping: </a:t>
            </a:r>
            <a:r>
              <a:rPr lang="en">
                <a:solidFill>
                  <a:schemeClr val="accent1"/>
                </a:solidFill>
                <a:latin typeface="Quattrocento Sans"/>
                <a:ea typeface="Quattrocento Sans"/>
                <a:cs typeface="Quattrocento Sans"/>
                <a:sym typeface="Quattrocento Sans"/>
              </a:rPr>
              <a:t>With our objectives in mind, we will need to </a:t>
            </a:r>
            <a:r>
              <a:rPr lang="en" u="sng">
                <a:solidFill>
                  <a:schemeClr val="accent1"/>
                </a:solidFill>
                <a:latin typeface="Quattrocento Sans"/>
                <a:ea typeface="Quattrocento Sans"/>
                <a:cs typeface="Quattrocento Sans"/>
                <a:sym typeface="Quattrocento Sans"/>
              </a:rPr>
              <a:t>create a Minimum viable product</a:t>
            </a:r>
            <a:r>
              <a:rPr lang="en">
                <a:solidFill>
                  <a:schemeClr val="accent1"/>
                </a:solidFill>
                <a:latin typeface="Quattrocento Sans"/>
                <a:ea typeface="Quattrocento Sans"/>
                <a:cs typeface="Quattrocento Sans"/>
                <a:sym typeface="Quattrocento Sans"/>
              </a:rPr>
              <a:t> to plan our implementation.</a:t>
            </a:r>
            <a:endParaRPr u="sng">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sz="5000" b="1"/>
              <a:t>Minimum Viable Product</a:t>
            </a:r>
            <a:endParaRPr sz="5000" b="1"/>
          </a:p>
        </p:txBody>
      </p:sp>
      <p:pic>
        <p:nvPicPr>
          <p:cNvPr id="294" name="Google Shape;294;p50"/>
          <p:cNvPicPr preferRelativeResize="0"/>
          <p:nvPr/>
        </p:nvPicPr>
        <p:blipFill>
          <a:blip r:embed="rId3">
            <a:alphaModFix/>
          </a:blip>
          <a:stretch>
            <a:fillRect/>
          </a:stretch>
        </p:blipFill>
        <p:spPr>
          <a:xfrm>
            <a:off x="5780875" y="567825"/>
            <a:ext cx="3068325" cy="381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98"/>
        <p:cNvGrpSpPr/>
        <p:nvPr/>
      </p:nvGrpSpPr>
      <p:grpSpPr>
        <a:xfrm>
          <a:off x="0" y="0"/>
          <a:ext cx="0" cy="0"/>
          <a:chOff x="0" y="0"/>
          <a:chExt cx="0" cy="0"/>
        </a:xfrm>
      </p:grpSpPr>
      <p:sp>
        <p:nvSpPr>
          <p:cNvPr id="299" name="Google Shape;299;p51"/>
          <p:cNvSpPr txBox="1">
            <a:spLocks noGrp="1"/>
          </p:cNvSpPr>
          <p:nvPr>
            <p:ph type="title"/>
          </p:nvPr>
        </p:nvSpPr>
        <p:spPr>
          <a:xfrm>
            <a:off x="0" y="0"/>
            <a:ext cx="9144000" cy="1766700"/>
          </a:xfrm>
          <a:prstGeom prst="rect">
            <a:avLst/>
          </a:prstGeom>
        </p:spPr>
        <p:txBody>
          <a:bodyPr spcFirstLastPara="1" wrap="square" lIns="18287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MVP (Minimum Viable Product)</a:t>
            </a:r>
            <a:endParaRPr sz="4500" b="1">
              <a:solidFill>
                <a:schemeClr val="lt2"/>
              </a:solidFill>
            </a:endParaRPr>
          </a:p>
        </p:txBody>
      </p:sp>
      <p:sp>
        <p:nvSpPr>
          <p:cNvPr id="300" name="Google Shape;300;p51"/>
          <p:cNvSpPr txBox="1">
            <a:spLocks noGrp="1"/>
          </p:cNvSpPr>
          <p:nvPr>
            <p:ph type="subTitle" idx="4294967295"/>
          </p:nvPr>
        </p:nvSpPr>
        <p:spPr>
          <a:xfrm>
            <a:off x="1969025" y="1766700"/>
            <a:ext cx="7008300" cy="3100500"/>
          </a:xfrm>
          <a:prstGeom prst="rect">
            <a:avLst/>
          </a:prstGeom>
        </p:spPr>
        <p:txBody>
          <a:bodyPr spcFirstLastPara="1" wrap="square" lIns="91425" tIns="91425" rIns="91425" bIns="91425" anchor="t" anchorCtr="0">
            <a:normAutofit fontScale="32500" lnSpcReduction="20000"/>
          </a:bodyPr>
          <a:lstStyle/>
          <a:p>
            <a:pPr marL="457200" lvl="0" indent="-384016" algn="l" rtl="0">
              <a:lnSpc>
                <a:spcPct val="115833"/>
              </a:lnSpc>
              <a:spcBef>
                <a:spcPts val="0"/>
              </a:spcBef>
              <a:spcAft>
                <a:spcPts val="0"/>
              </a:spcAft>
              <a:buClr>
                <a:schemeClr val="accent1"/>
              </a:buClr>
              <a:buSzPct val="100000"/>
              <a:buFont typeface="Quattrocento Sans"/>
              <a:buChar char="●"/>
            </a:pPr>
            <a:r>
              <a:rPr lang="en" sz="7530">
                <a:solidFill>
                  <a:schemeClr val="accent1"/>
                </a:solidFill>
                <a:latin typeface="Quattrocento Sans"/>
                <a:ea typeface="Quattrocento Sans"/>
                <a:cs typeface="Quattrocento Sans"/>
                <a:sym typeface="Quattrocento Sans"/>
              </a:rPr>
              <a:t>Focus on essential features</a:t>
            </a:r>
            <a:endParaRPr sz="7530">
              <a:solidFill>
                <a:schemeClr val="accent1"/>
              </a:solidFill>
              <a:latin typeface="Quattrocento Sans"/>
              <a:ea typeface="Quattrocento Sans"/>
              <a:cs typeface="Quattrocento Sans"/>
              <a:sym typeface="Quattrocento Sans"/>
            </a:endParaRPr>
          </a:p>
          <a:p>
            <a:pPr marL="457200" lvl="0" indent="-384016" algn="l" rtl="0">
              <a:lnSpc>
                <a:spcPct val="115833"/>
              </a:lnSpc>
              <a:spcBef>
                <a:spcPts val="0"/>
              </a:spcBef>
              <a:spcAft>
                <a:spcPts val="0"/>
              </a:spcAft>
              <a:buClr>
                <a:schemeClr val="accent1"/>
              </a:buClr>
              <a:buSzPct val="100000"/>
              <a:buFont typeface="Quattrocento Sans"/>
              <a:buChar char="●"/>
            </a:pPr>
            <a:r>
              <a:rPr lang="en" sz="7530">
                <a:solidFill>
                  <a:schemeClr val="accent1"/>
                </a:solidFill>
                <a:latin typeface="Quattrocento Sans"/>
                <a:ea typeface="Quattrocento Sans"/>
                <a:cs typeface="Quattrocento Sans"/>
                <a:sym typeface="Quattrocento Sans"/>
              </a:rPr>
              <a:t>Quickly produce a working platform</a:t>
            </a:r>
            <a:endParaRPr sz="7530">
              <a:solidFill>
                <a:schemeClr val="accent1"/>
              </a:solidFill>
              <a:latin typeface="Quattrocento Sans"/>
              <a:ea typeface="Quattrocento Sans"/>
              <a:cs typeface="Quattrocento Sans"/>
              <a:sym typeface="Quattrocento Sans"/>
            </a:endParaRPr>
          </a:p>
          <a:p>
            <a:pPr marL="457200" lvl="0" indent="-384016" algn="l" rtl="0">
              <a:lnSpc>
                <a:spcPct val="115833"/>
              </a:lnSpc>
              <a:spcBef>
                <a:spcPts val="0"/>
              </a:spcBef>
              <a:spcAft>
                <a:spcPts val="0"/>
              </a:spcAft>
              <a:buClr>
                <a:schemeClr val="accent1"/>
              </a:buClr>
              <a:buSzPct val="100000"/>
              <a:buFont typeface="Quattrocento Sans"/>
              <a:buChar char="●"/>
            </a:pPr>
            <a:r>
              <a:rPr lang="en" sz="7530">
                <a:solidFill>
                  <a:schemeClr val="accent1"/>
                </a:solidFill>
                <a:latin typeface="Quattrocento Sans"/>
                <a:ea typeface="Quattrocento Sans"/>
                <a:cs typeface="Quattrocento Sans"/>
                <a:sym typeface="Quattrocento Sans"/>
              </a:rPr>
              <a:t>Iterations: Improvement based on user feedbacks</a:t>
            </a:r>
            <a:endParaRPr sz="7530">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0"/>
              </a:spcAft>
              <a:buNone/>
            </a:pPr>
            <a:endParaRPr sz="7530">
              <a:solidFill>
                <a:schemeClr val="accent1"/>
              </a:solidFill>
              <a:latin typeface="Quattrocento Sans"/>
              <a:ea typeface="Quattrocento Sans"/>
              <a:cs typeface="Quattrocento Sans"/>
              <a:sym typeface="Quattrocento Sans"/>
            </a:endParaRPr>
          </a:p>
          <a:p>
            <a:pPr marL="457200" lvl="0" indent="-384016" algn="l" rtl="0">
              <a:lnSpc>
                <a:spcPct val="115833"/>
              </a:lnSpc>
              <a:spcBef>
                <a:spcPts val="800"/>
              </a:spcBef>
              <a:spcAft>
                <a:spcPts val="0"/>
              </a:spcAft>
              <a:buClr>
                <a:schemeClr val="accent1"/>
              </a:buClr>
              <a:buSzPct val="100000"/>
              <a:buFont typeface="Quattrocento Sans"/>
              <a:buChar char="ｏ"/>
            </a:pPr>
            <a:r>
              <a:rPr lang="en" sz="7530">
                <a:solidFill>
                  <a:schemeClr val="accent1"/>
                </a:solidFill>
                <a:latin typeface="Quattrocento Sans"/>
                <a:ea typeface="Quattrocento Sans"/>
                <a:cs typeface="Quattrocento Sans"/>
                <a:sym typeface="Quattrocento Sans"/>
              </a:rPr>
              <a:t>WIREFRAMING, USER TESTINGS, </a:t>
            </a:r>
            <a:r>
              <a:rPr lang="en" sz="7530" u="sng">
                <a:solidFill>
                  <a:schemeClr val="accent5"/>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USER-CENTRIC DESIGN</a:t>
            </a:r>
            <a:r>
              <a:rPr lang="en" sz="7530">
                <a:solidFill>
                  <a:schemeClr val="accent1"/>
                </a:solidFill>
                <a:latin typeface="Quattrocento Sans"/>
                <a:ea typeface="Quattrocento Sans"/>
                <a:cs typeface="Quattrocento Sans"/>
                <a:sym typeface="Quattrocento Sans"/>
              </a:rPr>
              <a:t>, </a:t>
            </a:r>
            <a:endParaRPr sz="2000">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800"/>
              </a:spcAft>
              <a:buNone/>
            </a:pPr>
            <a:endParaRPr sz="2000">
              <a:solidFill>
                <a:schemeClr val="accent1"/>
              </a:solidFill>
              <a:latin typeface="Quattrocento Sans"/>
              <a:ea typeface="Quattrocento Sans"/>
              <a:cs typeface="Quattrocento Sans"/>
              <a:sym typeface="Quattrocento Sans"/>
            </a:endParaRPr>
          </a:p>
        </p:txBody>
      </p:sp>
      <p:pic>
        <p:nvPicPr>
          <p:cNvPr id="301" name="Google Shape;301;p51"/>
          <p:cNvPicPr preferRelativeResize="0"/>
          <p:nvPr/>
        </p:nvPicPr>
        <p:blipFill rotWithShape="1">
          <a:blip r:embed="rId4">
            <a:alphaModFix/>
          </a:blip>
          <a:srcRect l="32570" t="10010" r="32214" b="7799"/>
          <a:stretch/>
        </p:blipFill>
        <p:spPr>
          <a:xfrm>
            <a:off x="197875" y="1766700"/>
            <a:ext cx="1771150" cy="31004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05"/>
        <p:cNvGrpSpPr/>
        <p:nvPr/>
      </p:nvGrpSpPr>
      <p:grpSpPr>
        <a:xfrm>
          <a:off x="0" y="0"/>
          <a:ext cx="0" cy="0"/>
          <a:chOff x="0" y="0"/>
          <a:chExt cx="0" cy="0"/>
        </a:xfrm>
      </p:grpSpPr>
      <p:sp>
        <p:nvSpPr>
          <p:cNvPr id="306" name="Google Shape;306;p52"/>
          <p:cNvSpPr txBox="1"/>
          <p:nvPr/>
        </p:nvSpPr>
        <p:spPr>
          <a:xfrm>
            <a:off x="109025" y="0"/>
            <a:ext cx="6733500" cy="5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900" b="1">
                <a:solidFill>
                  <a:schemeClr val="lt2"/>
                </a:solidFill>
                <a:latin typeface="Economica"/>
                <a:ea typeface="Economica"/>
                <a:cs typeface="Economica"/>
                <a:sym typeface="Economica"/>
              </a:rPr>
              <a:t>Wireframe for our main Platform</a:t>
            </a:r>
            <a:endParaRPr sz="3900" b="1">
              <a:solidFill>
                <a:schemeClr val="lt2"/>
              </a:solidFill>
              <a:latin typeface="Economica"/>
              <a:ea typeface="Economica"/>
              <a:cs typeface="Economica"/>
              <a:sym typeface="Economica"/>
            </a:endParaRPr>
          </a:p>
        </p:txBody>
      </p:sp>
      <p:grpSp>
        <p:nvGrpSpPr>
          <p:cNvPr id="307" name="Google Shape;307;p52"/>
          <p:cNvGrpSpPr/>
          <p:nvPr/>
        </p:nvGrpSpPr>
        <p:grpSpPr>
          <a:xfrm>
            <a:off x="458729" y="818314"/>
            <a:ext cx="3404941" cy="2353626"/>
            <a:chOff x="458729" y="818314"/>
            <a:chExt cx="3404941" cy="2353626"/>
          </a:xfrm>
        </p:grpSpPr>
        <p:pic>
          <p:nvPicPr>
            <p:cNvPr id="308" name="Google Shape;308;p52">
              <a:hlinkClick r:id="rId3"/>
            </p:cNvPr>
            <p:cNvPicPr preferRelativeResize="0"/>
            <p:nvPr/>
          </p:nvPicPr>
          <p:blipFill>
            <a:blip r:embed="rId4">
              <a:alphaModFix/>
            </a:blip>
            <a:stretch>
              <a:fillRect/>
            </a:stretch>
          </p:blipFill>
          <p:spPr>
            <a:xfrm>
              <a:off x="458729" y="1043846"/>
              <a:ext cx="3404941" cy="2128094"/>
            </a:xfrm>
            <a:prstGeom prst="rect">
              <a:avLst/>
            </a:prstGeom>
            <a:noFill/>
            <a:ln>
              <a:noFill/>
            </a:ln>
          </p:spPr>
        </p:pic>
        <p:sp>
          <p:nvSpPr>
            <p:cNvPr id="309" name="Google Shape;309;p52"/>
            <p:cNvSpPr txBox="1"/>
            <p:nvPr/>
          </p:nvSpPr>
          <p:spPr>
            <a:xfrm>
              <a:off x="1033103" y="818314"/>
              <a:ext cx="2256300" cy="2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Quattrocento Sans"/>
                  <a:ea typeface="Quattrocento Sans"/>
                  <a:cs typeface="Quattrocento Sans"/>
                  <a:sym typeface="Quattrocento Sans"/>
                </a:rPr>
                <a:t>Screen 1: Homepage</a:t>
              </a:r>
              <a:endParaRPr sz="1600" b="1">
                <a:solidFill>
                  <a:schemeClr val="dk1"/>
                </a:solidFill>
                <a:latin typeface="Quattrocento Sans"/>
                <a:ea typeface="Quattrocento Sans"/>
                <a:cs typeface="Quattrocento Sans"/>
                <a:sym typeface="Quattrocento Sans"/>
              </a:endParaRPr>
            </a:p>
          </p:txBody>
        </p:sp>
      </p:grpSp>
      <p:grpSp>
        <p:nvGrpSpPr>
          <p:cNvPr id="310" name="Google Shape;310;p52"/>
          <p:cNvGrpSpPr/>
          <p:nvPr/>
        </p:nvGrpSpPr>
        <p:grpSpPr>
          <a:xfrm>
            <a:off x="518398" y="2648840"/>
            <a:ext cx="3713107" cy="557111"/>
            <a:chOff x="520025" y="2547802"/>
            <a:chExt cx="3813008" cy="572100"/>
          </a:xfrm>
        </p:grpSpPr>
        <p:sp>
          <p:nvSpPr>
            <p:cNvPr id="311" name="Google Shape;311;p52"/>
            <p:cNvSpPr/>
            <p:nvPr/>
          </p:nvSpPr>
          <p:spPr>
            <a:xfrm>
              <a:off x="520025" y="2547802"/>
              <a:ext cx="1188900" cy="572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2" name="Google Shape;312;p52"/>
            <p:cNvSpPr txBox="1"/>
            <p:nvPr/>
          </p:nvSpPr>
          <p:spPr>
            <a:xfrm>
              <a:off x="2161333" y="2691712"/>
              <a:ext cx="2171700" cy="288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Open Sans"/>
                  <a:ea typeface="Open Sans"/>
                  <a:cs typeface="Open Sans"/>
                  <a:sym typeface="Open Sans"/>
                </a:rPr>
                <a:t>Recommendation Algorithm</a:t>
              </a:r>
              <a:endParaRPr sz="900">
                <a:solidFill>
                  <a:schemeClr val="dk1"/>
                </a:solidFill>
                <a:latin typeface="Open Sans"/>
                <a:ea typeface="Open Sans"/>
                <a:cs typeface="Open Sans"/>
                <a:sym typeface="Open Sans"/>
              </a:endParaRPr>
            </a:p>
          </p:txBody>
        </p:sp>
        <p:cxnSp>
          <p:nvCxnSpPr>
            <p:cNvPr id="313" name="Google Shape;313;p52"/>
            <p:cNvCxnSpPr>
              <a:stCxn id="311" idx="3"/>
              <a:endCxn id="312" idx="1"/>
            </p:cNvCxnSpPr>
            <p:nvPr/>
          </p:nvCxnSpPr>
          <p:spPr>
            <a:xfrm>
              <a:off x="1708925" y="2833852"/>
              <a:ext cx="452400" cy="2400"/>
            </a:xfrm>
            <a:prstGeom prst="straightConnector1">
              <a:avLst/>
            </a:prstGeom>
            <a:noFill/>
            <a:ln w="9525" cap="flat" cmpd="sng">
              <a:solidFill>
                <a:schemeClr val="accent1"/>
              </a:solidFill>
              <a:prstDash val="solid"/>
              <a:round/>
              <a:headEnd type="none" w="med" len="med"/>
              <a:tailEnd type="triangle" w="med" len="med"/>
            </a:ln>
          </p:spPr>
        </p:cxnSp>
      </p:grpSp>
      <p:grpSp>
        <p:nvGrpSpPr>
          <p:cNvPr id="314" name="Google Shape;314;p52"/>
          <p:cNvGrpSpPr/>
          <p:nvPr/>
        </p:nvGrpSpPr>
        <p:grpSpPr>
          <a:xfrm>
            <a:off x="3863767" y="818314"/>
            <a:ext cx="4605928" cy="2353628"/>
            <a:chOff x="3863767" y="818314"/>
            <a:chExt cx="4605928" cy="2353628"/>
          </a:xfrm>
        </p:grpSpPr>
        <p:grpSp>
          <p:nvGrpSpPr>
            <p:cNvPr id="315" name="Google Shape;315;p52"/>
            <p:cNvGrpSpPr/>
            <p:nvPr/>
          </p:nvGrpSpPr>
          <p:grpSpPr>
            <a:xfrm>
              <a:off x="5064754" y="818314"/>
              <a:ext cx="3404941" cy="2353628"/>
              <a:chOff x="5188700" y="668025"/>
              <a:chExt cx="3496550" cy="2416952"/>
            </a:xfrm>
          </p:grpSpPr>
          <p:pic>
            <p:nvPicPr>
              <p:cNvPr id="316" name="Google Shape;316;p52"/>
              <p:cNvPicPr preferRelativeResize="0"/>
              <p:nvPr/>
            </p:nvPicPr>
            <p:blipFill>
              <a:blip r:embed="rId5">
                <a:alphaModFix/>
              </a:blip>
              <a:stretch>
                <a:fillRect/>
              </a:stretch>
            </p:blipFill>
            <p:spPr>
              <a:xfrm>
                <a:off x="5188700" y="899625"/>
                <a:ext cx="3496550" cy="2185352"/>
              </a:xfrm>
              <a:prstGeom prst="rect">
                <a:avLst/>
              </a:prstGeom>
              <a:noFill/>
              <a:ln>
                <a:noFill/>
              </a:ln>
            </p:spPr>
          </p:pic>
          <p:sp>
            <p:nvSpPr>
              <p:cNvPr id="317" name="Google Shape;317;p52"/>
              <p:cNvSpPr txBox="1"/>
              <p:nvPr/>
            </p:nvSpPr>
            <p:spPr>
              <a:xfrm>
                <a:off x="5891138" y="668025"/>
                <a:ext cx="18963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Quattrocento Sans"/>
                    <a:ea typeface="Quattrocento Sans"/>
                    <a:cs typeface="Quattrocento Sans"/>
                    <a:sym typeface="Quattrocento Sans"/>
                  </a:rPr>
                  <a:t>Screen 2: Search</a:t>
                </a:r>
                <a:endParaRPr sz="1600" b="1">
                  <a:solidFill>
                    <a:schemeClr val="dk1"/>
                  </a:solidFill>
                  <a:latin typeface="Quattrocento Sans"/>
                  <a:ea typeface="Quattrocento Sans"/>
                  <a:cs typeface="Quattrocento Sans"/>
                  <a:sym typeface="Quattrocento Sans"/>
                </a:endParaRPr>
              </a:p>
            </p:txBody>
          </p:sp>
        </p:grpSp>
        <p:cxnSp>
          <p:nvCxnSpPr>
            <p:cNvPr id="318" name="Google Shape;318;p52"/>
            <p:cNvCxnSpPr/>
            <p:nvPr/>
          </p:nvCxnSpPr>
          <p:spPr>
            <a:xfrm>
              <a:off x="3863767" y="2107894"/>
              <a:ext cx="1200900" cy="0"/>
            </a:xfrm>
            <a:prstGeom prst="straightConnector1">
              <a:avLst/>
            </a:prstGeom>
            <a:noFill/>
            <a:ln w="9525" cap="flat" cmpd="sng">
              <a:solidFill>
                <a:srgbClr val="FF0000"/>
              </a:solidFill>
              <a:prstDash val="solid"/>
              <a:round/>
              <a:headEnd type="none" w="med" len="med"/>
              <a:tailEnd type="triangle" w="med" len="med"/>
            </a:ln>
          </p:spPr>
        </p:cxnSp>
      </p:grpSp>
      <p:grpSp>
        <p:nvGrpSpPr>
          <p:cNvPr id="319" name="Google Shape;319;p52"/>
          <p:cNvGrpSpPr/>
          <p:nvPr/>
        </p:nvGrpSpPr>
        <p:grpSpPr>
          <a:xfrm>
            <a:off x="5064785" y="1054943"/>
            <a:ext cx="3404892" cy="2116907"/>
            <a:chOff x="5181800" y="1060113"/>
            <a:chExt cx="3496500" cy="2173863"/>
          </a:xfrm>
        </p:grpSpPr>
        <p:sp>
          <p:nvSpPr>
            <p:cNvPr id="320" name="Google Shape;320;p52"/>
            <p:cNvSpPr/>
            <p:nvPr/>
          </p:nvSpPr>
          <p:spPr>
            <a:xfrm>
              <a:off x="5181800" y="1623575"/>
              <a:ext cx="3496500" cy="1610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52"/>
            <p:cNvSpPr txBox="1"/>
            <p:nvPr/>
          </p:nvSpPr>
          <p:spPr>
            <a:xfrm>
              <a:off x="5238727" y="1060113"/>
              <a:ext cx="1603800" cy="288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Open Sans"/>
                  <a:ea typeface="Open Sans"/>
                  <a:cs typeface="Open Sans"/>
                  <a:sym typeface="Open Sans"/>
                </a:rPr>
                <a:t>Search Algorithm</a:t>
              </a:r>
              <a:endParaRPr sz="900">
                <a:solidFill>
                  <a:schemeClr val="dk1"/>
                </a:solidFill>
                <a:latin typeface="Open Sans"/>
                <a:ea typeface="Open Sans"/>
                <a:cs typeface="Open Sans"/>
                <a:sym typeface="Open Sans"/>
              </a:endParaRPr>
            </a:p>
          </p:txBody>
        </p:sp>
      </p:grpSp>
      <p:grpSp>
        <p:nvGrpSpPr>
          <p:cNvPr id="322" name="Google Shape;322;p52"/>
          <p:cNvGrpSpPr/>
          <p:nvPr/>
        </p:nvGrpSpPr>
        <p:grpSpPr>
          <a:xfrm>
            <a:off x="5682955" y="3171942"/>
            <a:ext cx="2168547" cy="1833264"/>
            <a:chOff x="5682955" y="3171942"/>
            <a:chExt cx="2168547" cy="1833264"/>
          </a:xfrm>
        </p:grpSpPr>
        <p:cxnSp>
          <p:nvCxnSpPr>
            <p:cNvPr id="323" name="Google Shape;323;p52"/>
            <p:cNvCxnSpPr/>
            <p:nvPr/>
          </p:nvCxnSpPr>
          <p:spPr>
            <a:xfrm>
              <a:off x="6767225" y="3171942"/>
              <a:ext cx="0" cy="252300"/>
            </a:xfrm>
            <a:prstGeom prst="straightConnector1">
              <a:avLst/>
            </a:prstGeom>
            <a:noFill/>
            <a:ln w="9525" cap="flat" cmpd="sng">
              <a:solidFill>
                <a:srgbClr val="FF0000"/>
              </a:solidFill>
              <a:prstDash val="solid"/>
              <a:round/>
              <a:headEnd type="none" w="med" len="med"/>
              <a:tailEnd type="triangle" w="med" len="med"/>
            </a:ln>
          </p:spPr>
        </p:cxnSp>
        <p:grpSp>
          <p:nvGrpSpPr>
            <p:cNvPr id="324" name="Google Shape;324;p52"/>
            <p:cNvGrpSpPr/>
            <p:nvPr/>
          </p:nvGrpSpPr>
          <p:grpSpPr>
            <a:xfrm>
              <a:off x="5682955" y="3424349"/>
              <a:ext cx="2168547" cy="1580857"/>
              <a:chOff x="5823534" y="3344175"/>
              <a:chExt cx="2226892" cy="1623389"/>
            </a:xfrm>
          </p:grpSpPr>
          <p:pic>
            <p:nvPicPr>
              <p:cNvPr id="325" name="Google Shape;325;p52"/>
              <p:cNvPicPr preferRelativeResize="0"/>
              <p:nvPr/>
            </p:nvPicPr>
            <p:blipFill>
              <a:blip r:embed="rId6">
                <a:alphaModFix/>
              </a:blip>
              <a:stretch>
                <a:fillRect/>
              </a:stretch>
            </p:blipFill>
            <p:spPr>
              <a:xfrm>
                <a:off x="5823534" y="3575764"/>
                <a:ext cx="2226892" cy="1391800"/>
              </a:xfrm>
              <a:prstGeom prst="rect">
                <a:avLst/>
              </a:prstGeom>
              <a:noFill/>
              <a:ln>
                <a:noFill/>
              </a:ln>
            </p:spPr>
          </p:pic>
          <p:sp>
            <p:nvSpPr>
              <p:cNvPr id="326" name="Google Shape;326;p52"/>
              <p:cNvSpPr txBox="1"/>
              <p:nvPr/>
            </p:nvSpPr>
            <p:spPr>
              <a:xfrm>
                <a:off x="5988813" y="3344175"/>
                <a:ext cx="18963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Quattrocento Sans"/>
                    <a:ea typeface="Quattrocento Sans"/>
                    <a:cs typeface="Quattrocento Sans"/>
                    <a:sym typeface="Quattrocento Sans"/>
                  </a:rPr>
                  <a:t>Screen 3: Title</a:t>
                </a:r>
                <a:endParaRPr sz="1600" b="1">
                  <a:solidFill>
                    <a:schemeClr val="dk1"/>
                  </a:solidFill>
                  <a:latin typeface="Quattrocento Sans"/>
                  <a:ea typeface="Quattrocento Sans"/>
                  <a:cs typeface="Quattrocento Sans"/>
                  <a:sym typeface="Quattrocento Sans"/>
                </a:endParaRPr>
              </a:p>
            </p:txBody>
          </p:sp>
        </p:grpSp>
      </p:grpSp>
      <p:grpSp>
        <p:nvGrpSpPr>
          <p:cNvPr id="327" name="Google Shape;327;p52"/>
          <p:cNvGrpSpPr/>
          <p:nvPr/>
        </p:nvGrpSpPr>
        <p:grpSpPr>
          <a:xfrm>
            <a:off x="458729" y="3424349"/>
            <a:ext cx="5224226" cy="1580867"/>
            <a:chOff x="458729" y="3424349"/>
            <a:chExt cx="5224226" cy="1580867"/>
          </a:xfrm>
        </p:grpSpPr>
        <p:grpSp>
          <p:nvGrpSpPr>
            <p:cNvPr id="328" name="Google Shape;328;p52"/>
            <p:cNvGrpSpPr/>
            <p:nvPr/>
          </p:nvGrpSpPr>
          <p:grpSpPr>
            <a:xfrm>
              <a:off x="458729" y="3424349"/>
              <a:ext cx="2168556" cy="1580867"/>
              <a:chOff x="458750" y="3344175"/>
              <a:chExt cx="2226901" cy="1623400"/>
            </a:xfrm>
          </p:grpSpPr>
          <p:pic>
            <p:nvPicPr>
              <p:cNvPr id="329" name="Google Shape;329;p52"/>
              <p:cNvPicPr preferRelativeResize="0"/>
              <p:nvPr/>
            </p:nvPicPr>
            <p:blipFill>
              <a:blip r:embed="rId7">
                <a:alphaModFix/>
              </a:blip>
              <a:stretch>
                <a:fillRect/>
              </a:stretch>
            </p:blipFill>
            <p:spPr>
              <a:xfrm>
                <a:off x="458750" y="3575775"/>
                <a:ext cx="2226901" cy="1391800"/>
              </a:xfrm>
              <a:prstGeom prst="rect">
                <a:avLst/>
              </a:prstGeom>
              <a:noFill/>
              <a:ln>
                <a:noFill/>
              </a:ln>
            </p:spPr>
          </p:pic>
          <p:sp>
            <p:nvSpPr>
              <p:cNvPr id="330" name="Google Shape;330;p52"/>
              <p:cNvSpPr txBox="1"/>
              <p:nvPr/>
            </p:nvSpPr>
            <p:spPr>
              <a:xfrm>
                <a:off x="624038" y="3344175"/>
                <a:ext cx="18963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Quattrocento Sans"/>
                    <a:ea typeface="Quattrocento Sans"/>
                    <a:cs typeface="Quattrocento Sans"/>
                    <a:sym typeface="Quattrocento Sans"/>
                  </a:rPr>
                  <a:t>Screen 4: Player</a:t>
                </a:r>
                <a:endParaRPr sz="1600" b="1">
                  <a:solidFill>
                    <a:schemeClr val="dk1"/>
                  </a:solidFill>
                  <a:latin typeface="Quattrocento Sans"/>
                  <a:ea typeface="Quattrocento Sans"/>
                  <a:cs typeface="Quattrocento Sans"/>
                  <a:sym typeface="Quattrocento Sans"/>
                </a:endParaRPr>
              </a:p>
            </p:txBody>
          </p:sp>
        </p:grpSp>
        <p:cxnSp>
          <p:nvCxnSpPr>
            <p:cNvPr id="331" name="Google Shape;331;p52"/>
            <p:cNvCxnSpPr/>
            <p:nvPr/>
          </p:nvCxnSpPr>
          <p:spPr>
            <a:xfrm rot="10800000">
              <a:off x="2627155" y="4327538"/>
              <a:ext cx="3055800" cy="0"/>
            </a:xfrm>
            <a:prstGeom prst="straightConnector1">
              <a:avLst/>
            </a:prstGeom>
            <a:noFill/>
            <a:ln w="9525" cap="flat" cmpd="sng">
              <a:solidFill>
                <a:srgbClr val="FF0000"/>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35"/>
        <p:cNvGrpSpPr/>
        <p:nvPr/>
      </p:nvGrpSpPr>
      <p:grpSpPr>
        <a:xfrm>
          <a:off x="0" y="0"/>
          <a:ext cx="0" cy="0"/>
          <a:chOff x="0" y="0"/>
          <a:chExt cx="0" cy="0"/>
        </a:xfrm>
      </p:grpSpPr>
      <p:pic>
        <p:nvPicPr>
          <p:cNvPr id="336" name="Google Shape;336;p53"/>
          <p:cNvPicPr preferRelativeResize="0"/>
          <p:nvPr/>
        </p:nvPicPr>
        <p:blipFill>
          <a:blip r:embed="rId3">
            <a:alphaModFix/>
          </a:blip>
          <a:stretch>
            <a:fillRect/>
          </a:stretch>
        </p:blipFill>
        <p:spPr>
          <a:xfrm>
            <a:off x="153350" y="406931"/>
            <a:ext cx="2666952" cy="1432118"/>
          </a:xfrm>
          <a:prstGeom prst="rect">
            <a:avLst/>
          </a:prstGeom>
          <a:noFill/>
          <a:ln>
            <a:noFill/>
          </a:ln>
        </p:spPr>
      </p:pic>
      <p:sp>
        <p:nvSpPr>
          <p:cNvPr id="337" name="Google Shape;337;p53"/>
          <p:cNvSpPr txBox="1"/>
          <p:nvPr/>
        </p:nvSpPr>
        <p:spPr>
          <a:xfrm>
            <a:off x="290114" y="157275"/>
            <a:ext cx="23934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1"/>
                </a:solidFill>
                <a:latin typeface="Quattrocento Sans"/>
                <a:ea typeface="Quattrocento Sans"/>
                <a:cs typeface="Quattrocento Sans"/>
                <a:sym typeface="Quattrocento Sans"/>
              </a:rPr>
              <a:t>Screen 1: Homepage</a:t>
            </a:r>
            <a:endParaRPr sz="1500" b="1">
              <a:solidFill>
                <a:schemeClr val="accent1"/>
              </a:solidFill>
              <a:latin typeface="Quattrocento Sans"/>
              <a:ea typeface="Quattrocento Sans"/>
              <a:cs typeface="Quattrocento Sans"/>
              <a:sym typeface="Quattrocento Sans"/>
            </a:endParaRPr>
          </a:p>
        </p:txBody>
      </p:sp>
      <p:pic>
        <p:nvPicPr>
          <p:cNvPr id="338" name="Google Shape;338;p53"/>
          <p:cNvPicPr preferRelativeResize="0"/>
          <p:nvPr/>
        </p:nvPicPr>
        <p:blipFill>
          <a:blip r:embed="rId4">
            <a:alphaModFix/>
          </a:blip>
          <a:stretch>
            <a:fillRect/>
          </a:stretch>
        </p:blipFill>
        <p:spPr>
          <a:xfrm>
            <a:off x="5952302" y="406926"/>
            <a:ext cx="3038348" cy="1641900"/>
          </a:xfrm>
          <a:prstGeom prst="rect">
            <a:avLst/>
          </a:prstGeom>
          <a:noFill/>
          <a:ln>
            <a:noFill/>
          </a:ln>
        </p:spPr>
      </p:pic>
      <p:pic>
        <p:nvPicPr>
          <p:cNvPr id="339" name="Google Shape;339;p53"/>
          <p:cNvPicPr preferRelativeResize="0"/>
          <p:nvPr/>
        </p:nvPicPr>
        <p:blipFill>
          <a:blip r:embed="rId5">
            <a:alphaModFix/>
          </a:blip>
          <a:stretch>
            <a:fillRect/>
          </a:stretch>
        </p:blipFill>
        <p:spPr>
          <a:xfrm>
            <a:off x="5414824" y="3532384"/>
            <a:ext cx="2063082" cy="1218865"/>
          </a:xfrm>
          <a:prstGeom prst="rect">
            <a:avLst/>
          </a:prstGeom>
          <a:noFill/>
          <a:ln>
            <a:noFill/>
          </a:ln>
        </p:spPr>
      </p:pic>
      <p:pic>
        <p:nvPicPr>
          <p:cNvPr id="340" name="Google Shape;340;p53"/>
          <p:cNvPicPr preferRelativeResize="0"/>
          <p:nvPr/>
        </p:nvPicPr>
        <p:blipFill>
          <a:blip r:embed="rId6">
            <a:alphaModFix/>
          </a:blip>
          <a:stretch>
            <a:fillRect/>
          </a:stretch>
        </p:blipFill>
        <p:spPr>
          <a:xfrm>
            <a:off x="6528747" y="3018437"/>
            <a:ext cx="1885462" cy="443843"/>
          </a:xfrm>
          <a:prstGeom prst="rect">
            <a:avLst/>
          </a:prstGeom>
          <a:noFill/>
          <a:ln>
            <a:noFill/>
          </a:ln>
        </p:spPr>
      </p:pic>
      <p:pic>
        <p:nvPicPr>
          <p:cNvPr id="341" name="Google Shape;341;p53"/>
          <p:cNvPicPr preferRelativeResize="0"/>
          <p:nvPr/>
        </p:nvPicPr>
        <p:blipFill>
          <a:blip r:embed="rId7">
            <a:alphaModFix/>
          </a:blip>
          <a:stretch>
            <a:fillRect/>
          </a:stretch>
        </p:blipFill>
        <p:spPr>
          <a:xfrm>
            <a:off x="7582694" y="3532385"/>
            <a:ext cx="1220130" cy="1218866"/>
          </a:xfrm>
          <a:prstGeom prst="rect">
            <a:avLst/>
          </a:prstGeom>
          <a:noFill/>
          <a:ln>
            <a:noFill/>
          </a:ln>
        </p:spPr>
      </p:pic>
      <p:cxnSp>
        <p:nvCxnSpPr>
          <p:cNvPr id="342" name="Google Shape;342;p53"/>
          <p:cNvCxnSpPr>
            <a:stCxn id="338" idx="2"/>
            <a:endCxn id="340" idx="0"/>
          </p:cNvCxnSpPr>
          <p:nvPr/>
        </p:nvCxnSpPr>
        <p:spPr>
          <a:xfrm>
            <a:off x="7471476" y="2048826"/>
            <a:ext cx="0" cy="969600"/>
          </a:xfrm>
          <a:prstGeom prst="straightConnector1">
            <a:avLst/>
          </a:prstGeom>
          <a:noFill/>
          <a:ln w="9525" cap="flat" cmpd="sng">
            <a:solidFill>
              <a:srgbClr val="FF0000"/>
            </a:solidFill>
            <a:prstDash val="solid"/>
            <a:round/>
            <a:headEnd type="none" w="med" len="med"/>
            <a:tailEnd type="triangle" w="med" len="med"/>
          </a:ln>
        </p:spPr>
      </p:cxnSp>
      <p:cxnSp>
        <p:nvCxnSpPr>
          <p:cNvPr id="343" name="Google Shape;343;p53"/>
          <p:cNvCxnSpPr>
            <a:stCxn id="344" idx="1"/>
            <a:endCxn id="345" idx="3"/>
          </p:cNvCxnSpPr>
          <p:nvPr/>
        </p:nvCxnSpPr>
        <p:spPr>
          <a:xfrm flipH="1">
            <a:off x="3541375" y="1785503"/>
            <a:ext cx="2696100" cy="2227200"/>
          </a:xfrm>
          <a:prstGeom prst="straightConnector1">
            <a:avLst/>
          </a:prstGeom>
          <a:noFill/>
          <a:ln w="9525" cap="flat" cmpd="sng">
            <a:solidFill>
              <a:srgbClr val="FF0000"/>
            </a:solidFill>
            <a:prstDash val="solid"/>
            <a:round/>
            <a:headEnd type="none" w="med" len="med"/>
            <a:tailEnd type="triangle" w="med" len="med"/>
          </a:ln>
        </p:spPr>
      </p:cxnSp>
      <p:sp>
        <p:nvSpPr>
          <p:cNvPr id="344" name="Google Shape;344;p53"/>
          <p:cNvSpPr/>
          <p:nvPr/>
        </p:nvSpPr>
        <p:spPr>
          <a:xfrm>
            <a:off x="6237475" y="1691153"/>
            <a:ext cx="522000" cy="18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45" name="Google Shape;345;p53"/>
          <p:cNvPicPr preferRelativeResize="0"/>
          <p:nvPr/>
        </p:nvPicPr>
        <p:blipFill>
          <a:blip r:embed="rId8">
            <a:alphaModFix/>
          </a:blip>
          <a:stretch>
            <a:fillRect/>
          </a:stretch>
        </p:blipFill>
        <p:spPr>
          <a:xfrm>
            <a:off x="153350" y="3124975"/>
            <a:ext cx="3388008" cy="1775175"/>
          </a:xfrm>
          <a:prstGeom prst="rect">
            <a:avLst/>
          </a:prstGeom>
          <a:noFill/>
          <a:ln>
            <a:noFill/>
          </a:ln>
        </p:spPr>
      </p:pic>
      <p:sp>
        <p:nvSpPr>
          <p:cNvPr id="346" name="Google Shape;346;p53"/>
          <p:cNvSpPr txBox="1"/>
          <p:nvPr/>
        </p:nvSpPr>
        <p:spPr>
          <a:xfrm>
            <a:off x="905500" y="2893375"/>
            <a:ext cx="18837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1"/>
                </a:solidFill>
                <a:latin typeface="Quattrocento Sans"/>
                <a:ea typeface="Quattrocento Sans"/>
                <a:cs typeface="Quattrocento Sans"/>
                <a:sym typeface="Quattrocento Sans"/>
              </a:rPr>
              <a:t>Screen 4: Player</a:t>
            </a:r>
            <a:endParaRPr sz="1500" b="1">
              <a:solidFill>
                <a:schemeClr val="accent1"/>
              </a:solidFill>
              <a:latin typeface="Quattrocento Sans"/>
              <a:ea typeface="Quattrocento Sans"/>
              <a:cs typeface="Quattrocento Sans"/>
              <a:sym typeface="Quattrocento Sans"/>
            </a:endParaRPr>
          </a:p>
        </p:txBody>
      </p:sp>
      <p:sp>
        <p:nvSpPr>
          <p:cNvPr id="347" name="Google Shape;347;p53"/>
          <p:cNvSpPr txBox="1"/>
          <p:nvPr/>
        </p:nvSpPr>
        <p:spPr>
          <a:xfrm>
            <a:off x="6409414" y="157275"/>
            <a:ext cx="23934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1"/>
                </a:solidFill>
                <a:latin typeface="Quattrocento Sans"/>
                <a:ea typeface="Quattrocento Sans"/>
                <a:cs typeface="Quattrocento Sans"/>
                <a:sym typeface="Quattrocento Sans"/>
              </a:rPr>
              <a:t>Screen 3: Title</a:t>
            </a:r>
            <a:endParaRPr sz="1500" b="1">
              <a:solidFill>
                <a:schemeClr val="accent1"/>
              </a:solidFill>
              <a:latin typeface="Quattrocento Sans"/>
              <a:ea typeface="Quattrocento Sans"/>
              <a:cs typeface="Quattrocento Sans"/>
              <a:sym typeface="Quattrocento Sans"/>
            </a:endParaRPr>
          </a:p>
        </p:txBody>
      </p:sp>
      <p:pic>
        <p:nvPicPr>
          <p:cNvPr id="348" name="Google Shape;348;p53"/>
          <p:cNvPicPr preferRelativeResize="0"/>
          <p:nvPr/>
        </p:nvPicPr>
        <p:blipFill>
          <a:blip r:embed="rId9">
            <a:alphaModFix/>
          </a:blip>
          <a:stretch>
            <a:fillRect/>
          </a:stretch>
        </p:blipFill>
        <p:spPr>
          <a:xfrm>
            <a:off x="3092759" y="406925"/>
            <a:ext cx="2587102" cy="1432124"/>
          </a:xfrm>
          <a:prstGeom prst="rect">
            <a:avLst/>
          </a:prstGeom>
          <a:noFill/>
          <a:ln>
            <a:noFill/>
          </a:ln>
        </p:spPr>
      </p:pic>
      <p:sp>
        <p:nvSpPr>
          <p:cNvPr id="349" name="Google Shape;349;p53"/>
          <p:cNvSpPr txBox="1"/>
          <p:nvPr/>
        </p:nvSpPr>
        <p:spPr>
          <a:xfrm>
            <a:off x="3189589" y="157275"/>
            <a:ext cx="2393400" cy="23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1"/>
                </a:solidFill>
                <a:latin typeface="Quattrocento Sans"/>
                <a:ea typeface="Quattrocento Sans"/>
                <a:cs typeface="Quattrocento Sans"/>
                <a:sym typeface="Quattrocento Sans"/>
              </a:rPr>
              <a:t>Screen 2: Search</a:t>
            </a:r>
            <a:endParaRPr sz="1500" b="1">
              <a:solidFill>
                <a:schemeClr val="accent1"/>
              </a:solidFill>
              <a:latin typeface="Quattrocento Sans"/>
              <a:ea typeface="Quattrocento Sans"/>
              <a:cs typeface="Quattrocento Sans"/>
              <a:sym typeface="Quattrocento Sans"/>
            </a:endParaRPr>
          </a:p>
        </p:txBody>
      </p:sp>
      <p:cxnSp>
        <p:nvCxnSpPr>
          <p:cNvPr id="350" name="Google Shape;350;p53"/>
          <p:cNvCxnSpPr>
            <a:stCxn id="336" idx="3"/>
            <a:endCxn id="348" idx="1"/>
          </p:cNvCxnSpPr>
          <p:nvPr/>
        </p:nvCxnSpPr>
        <p:spPr>
          <a:xfrm>
            <a:off x="2820302" y="1122990"/>
            <a:ext cx="272400" cy="0"/>
          </a:xfrm>
          <a:prstGeom prst="straightConnector1">
            <a:avLst/>
          </a:prstGeom>
          <a:noFill/>
          <a:ln w="9525" cap="flat" cmpd="sng">
            <a:solidFill>
              <a:srgbClr val="FF0000"/>
            </a:solidFill>
            <a:prstDash val="solid"/>
            <a:round/>
            <a:headEnd type="none" w="med" len="med"/>
            <a:tailEnd type="triangle" w="med" len="med"/>
          </a:ln>
        </p:spPr>
      </p:cxnSp>
      <p:cxnSp>
        <p:nvCxnSpPr>
          <p:cNvPr id="351" name="Google Shape;351;p53"/>
          <p:cNvCxnSpPr>
            <a:stCxn id="348" idx="3"/>
            <a:endCxn id="338" idx="1"/>
          </p:cNvCxnSpPr>
          <p:nvPr/>
        </p:nvCxnSpPr>
        <p:spPr>
          <a:xfrm>
            <a:off x="5679861" y="1122987"/>
            <a:ext cx="272400" cy="105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55"/>
        <p:cNvGrpSpPr/>
        <p:nvPr/>
      </p:nvGrpSpPr>
      <p:grpSpPr>
        <a:xfrm>
          <a:off x="0" y="0"/>
          <a:ext cx="0" cy="0"/>
          <a:chOff x="0" y="0"/>
          <a:chExt cx="0" cy="0"/>
        </a:xfrm>
      </p:grpSpPr>
      <p:pic>
        <p:nvPicPr>
          <p:cNvPr id="356" name="Google Shape;356;p54">
            <a:hlinkClick r:id="rId3"/>
          </p:cNvPr>
          <p:cNvPicPr preferRelativeResize="0"/>
          <p:nvPr/>
        </p:nvPicPr>
        <p:blipFill rotWithShape="1">
          <a:blip r:embed="rId4">
            <a:alphaModFix/>
          </a:blip>
          <a:srcRect r="50896"/>
          <a:stretch/>
        </p:blipFill>
        <p:spPr>
          <a:xfrm>
            <a:off x="4692976" y="1916050"/>
            <a:ext cx="4340424" cy="2908900"/>
          </a:xfrm>
          <a:prstGeom prst="rect">
            <a:avLst/>
          </a:prstGeom>
          <a:noFill/>
          <a:ln>
            <a:noFill/>
          </a:ln>
        </p:spPr>
      </p:pic>
      <p:pic>
        <p:nvPicPr>
          <p:cNvPr id="357" name="Google Shape;357;p54">
            <a:hlinkClick r:id="rId5"/>
          </p:cNvPr>
          <p:cNvPicPr preferRelativeResize="0"/>
          <p:nvPr/>
        </p:nvPicPr>
        <p:blipFill rotWithShape="1">
          <a:blip r:embed="rId6">
            <a:alphaModFix/>
          </a:blip>
          <a:srcRect r="50668"/>
          <a:stretch/>
        </p:blipFill>
        <p:spPr>
          <a:xfrm>
            <a:off x="152100" y="1916050"/>
            <a:ext cx="4106876" cy="2908900"/>
          </a:xfrm>
          <a:prstGeom prst="rect">
            <a:avLst/>
          </a:prstGeom>
          <a:noFill/>
          <a:ln>
            <a:noFill/>
          </a:ln>
        </p:spPr>
      </p:pic>
      <p:sp>
        <p:nvSpPr>
          <p:cNvPr id="358" name="Google Shape;358;p54"/>
          <p:cNvSpPr txBox="1"/>
          <p:nvPr/>
        </p:nvSpPr>
        <p:spPr>
          <a:xfrm>
            <a:off x="0" y="0"/>
            <a:ext cx="9144000" cy="1659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000" b="1">
                <a:solidFill>
                  <a:schemeClr val="lt2"/>
                </a:solidFill>
                <a:latin typeface="Economica"/>
                <a:ea typeface="Economica"/>
                <a:cs typeface="Economica"/>
                <a:sym typeface="Economica"/>
              </a:rPr>
              <a:t>Future Enhancement: Android/IOS Prototype</a:t>
            </a:r>
            <a:endParaRPr sz="4000" b="1">
              <a:solidFill>
                <a:schemeClr val="lt2"/>
              </a:solidFill>
              <a:latin typeface="Economica"/>
              <a:ea typeface="Economica"/>
              <a:cs typeface="Economica"/>
              <a:sym typeface="Economica"/>
            </a:endParaRPr>
          </a:p>
        </p:txBody>
      </p:sp>
      <p:cxnSp>
        <p:nvCxnSpPr>
          <p:cNvPr id="359" name="Google Shape;359;p54"/>
          <p:cNvCxnSpPr>
            <a:stCxn id="357" idx="3"/>
            <a:endCxn id="356" idx="1"/>
          </p:cNvCxnSpPr>
          <p:nvPr/>
        </p:nvCxnSpPr>
        <p:spPr>
          <a:xfrm>
            <a:off x="4258976" y="3370500"/>
            <a:ext cx="434100" cy="0"/>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sz="5000" b="1"/>
              <a:t>Deployment</a:t>
            </a:r>
            <a:endParaRPr sz="5000" b="1"/>
          </a:p>
        </p:txBody>
      </p:sp>
      <p:pic>
        <p:nvPicPr>
          <p:cNvPr id="365" name="Google Shape;365;p55"/>
          <p:cNvPicPr preferRelativeResize="0"/>
          <p:nvPr/>
        </p:nvPicPr>
        <p:blipFill>
          <a:blip r:embed="rId3">
            <a:alphaModFix/>
          </a:blip>
          <a:stretch>
            <a:fillRect/>
          </a:stretch>
        </p:blipFill>
        <p:spPr>
          <a:xfrm>
            <a:off x="3875174" y="714703"/>
            <a:ext cx="3832650" cy="383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0" y="0"/>
            <a:ext cx="9144000" cy="16662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When is Deployment done</a:t>
            </a:r>
            <a:endParaRPr sz="4500" b="1">
              <a:solidFill>
                <a:schemeClr val="lt2"/>
              </a:solidFill>
            </a:endParaRPr>
          </a:p>
        </p:txBody>
      </p:sp>
      <p:sp>
        <p:nvSpPr>
          <p:cNvPr id="371" name="Google Shape;371;p56"/>
          <p:cNvSpPr txBox="1">
            <a:spLocks noGrp="1"/>
          </p:cNvSpPr>
          <p:nvPr>
            <p:ph type="subTitle" idx="4294967295"/>
          </p:nvPr>
        </p:nvSpPr>
        <p:spPr>
          <a:xfrm>
            <a:off x="0" y="1785350"/>
            <a:ext cx="9058200" cy="31155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After taking into consideration the effect it has on key stakeholder</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After thorough evaluation/testing of the model is done </a:t>
            </a:r>
            <a:endParaRPr sz="2000">
              <a:solidFill>
                <a:schemeClr val="accent1"/>
              </a:solidFill>
              <a:latin typeface="Quattrocento Sans"/>
              <a:ea typeface="Quattrocento Sans"/>
              <a:cs typeface="Quattrocento Sans"/>
              <a:sym typeface="Quattrocento Sans"/>
            </a:endParaRPr>
          </a:p>
          <a:p>
            <a:pPr marL="457200" lvl="0" indent="-355600" algn="l" rtl="0">
              <a:lnSpc>
                <a:spcPct val="150000"/>
              </a:lnSpc>
              <a:spcBef>
                <a:spcPts val="0"/>
              </a:spcBef>
              <a:spcAft>
                <a:spcPts val="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After Setting up the infrastructure needed to integrate the solution into the system</a:t>
            </a: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75"/>
        <p:cNvGrpSpPr/>
        <p:nvPr/>
      </p:nvGrpSpPr>
      <p:grpSpPr>
        <a:xfrm>
          <a:off x="0" y="0"/>
          <a:ext cx="0" cy="0"/>
          <a:chOff x="0" y="0"/>
          <a:chExt cx="0" cy="0"/>
        </a:xfrm>
      </p:grpSpPr>
      <p:sp>
        <p:nvSpPr>
          <p:cNvPr id="376" name="Google Shape;376;p57"/>
          <p:cNvSpPr txBox="1"/>
          <p:nvPr/>
        </p:nvSpPr>
        <p:spPr>
          <a:xfrm>
            <a:off x="0" y="0"/>
            <a:ext cx="9144000" cy="165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500" b="1">
                <a:solidFill>
                  <a:schemeClr val="lt2"/>
                </a:solidFill>
                <a:latin typeface="Economica"/>
                <a:ea typeface="Economica"/>
                <a:cs typeface="Economica"/>
                <a:sym typeface="Economica"/>
              </a:rPr>
              <a:t>Our Deployment Objectives</a:t>
            </a:r>
            <a:endParaRPr sz="4500" b="1"/>
          </a:p>
        </p:txBody>
      </p:sp>
      <p:sp>
        <p:nvSpPr>
          <p:cNvPr id="377" name="Google Shape;377;p57"/>
          <p:cNvSpPr txBox="1">
            <a:spLocks noGrp="1"/>
          </p:cNvSpPr>
          <p:nvPr>
            <p:ph type="subTitle" idx="4294967295"/>
          </p:nvPr>
        </p:nvSpPr>
        <p:spPr>
          <a:xfrm>
            <a:off x="0" y="1815375"/>
            <a:ext cx="9144000" cy="3152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To enhance recommendation system by considering user’s overall behaviour and preferences. </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Allow us to log user data and improve model using the data</a:t>
            </a:r>
            <a:endParaRPr sz="2000">
              <a:solidFill>
                <a:schemeClr val="accent1"/>
              </a:solidFill>
              <a:latin typeface="Quattrocento Sans"/>
              <a:ea typeface="Quattrocento Sans"/>
              <a:cs typeface="Quattrocento Sans"/>
              <a:sym typeface="Quattrocento Sans"/>
            </a:endParaRPr>
          </a:p>
          <a:p>
            <a:pPr marL="457200" lvl="0" indent="-355600" algn="l" rtl="0">
              <a:lnSpc>
                <a:spcPct val="115000"/>
              </a:lnSpc>
              <a:spcBef>
                <a:spcPts val="1000"/>
              </a:spcBef>
              <a:spcAft>
                <a:spcPts val="1000"/>
              </a:spcAft>
              <a:buClr>
                <a:schemeClr val="accent1"/>
              </a:buClr>
              <a:buSzPts val="2000"/>
              <a:buFont typeface="Quattrocento Sans"/>
              <a:buChar char="●"/>
            </a:pPr>
            <a:r>
              <a:rPr lang="en" sz="2000">
                <a:solidFill>
                  <a:schemeClr val="accent1"/>
                </a:solidFill>
                <a:latin typeface="Quattrocento Sans"/>
                <a:ea typeface="Quattrocento Sans"/>
                <a:cs typeface="Quattrocento Sans"/>
                <a:sym typeface="Quattrocento Sans"/>
              </a:rPr>
              <a:t>Allow us a real time analytics and monitoring of the system statistics</a:t>
            </a: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81"/>
        <p:cNvGrpSpPr/>
        <p:nvPr/>
      </p:nvGrpSpPr>
      <p:grpSpPr>
        <a:xfrm>
          <a:off x="0" y="0"/>
          <a:ext cx="0" cy="0"/>
          <a:chOff x="0" y="0"/>
          <a:chExt cx="0" cy="0"/>
        </a:xfrm>
      </p:grpSpPr>
      <p:sp>
        <p:nvSpPr>
          <p:cNvPr id="382" name="Google Shape;382;p58"/>
          <p:cNvSpPr txBox="1">
            <a:spLocks noGrp="1"/>
          </p:cNvSpPr>
          <p:nvPr>
            <p:ph type="title"/>
          </p:nvPr>
        </p:nvSpPr>
        <p:spPr>
          <a:xfrm>
            <a:off x="0" y="0"/>
            <a:ext cx="9144000" cy="16635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Deployment strategies</a:t>
            </a:r>
            <a:endParaRPr sz="4500" b="1">
              <a:solidFill>
                <a:schemeClr val="lt2"/>
              </a:solidFill>
            </a:endParaRPr>
          </a:p>
        </p:txBody>
      </p:sp>
      <p:sp>
        <p:nvSpPr>
          <p:cNvPr id="383" name="Google Shape;383;p58"/>
          <p:cNvSpPr txBox="1">
            <a:spLocks noGrp="1"/>
          </p:cNvSpPr>
          <p:nvPr>
            <p:ph type="subTitle" idx="4294967295"/>
          </p:nvPr>
        </p:nvSpPr>
        <p:spPr>
          <a:xfrm>
            <a:off x="0" y="1663500"/>
            <a:ext cx="9144000" cy="3480000"/>
          </a:xfrm>
          <a:prstGeom prst="rect">
            <a:avLst/>
          </a:prstGeom>
        </p:spPr>
        <p:txBody>
          <a:bodyPr spcFirstLastPara="1" wrap="square" lIns="91425" tIns="91425" rIns="91425" bIns="91425" anchor="t" anchorCtr="0">
            <a:noAutofit/>
          </a:bodyPr>
          <a:lstStyle/>
          <a:p>
            <a:pPr marL="0" lvl="0" indent="0" algn="l" rtl="0">
              <a:lnSpc>
                <a:spcPct val="115833"/>
              </a:lnSpc>
              <a:spcBef>
                <a:spcPts val="0"/>
              </a:spcBef>
              <a:spcAft>
                <a:spcPts val="0"/>
              </a:spcAft>
              <a:buClr>
                <a:schemeClr val="dk1"/>
              </a:buClr>
              <a:buSzPts val="1100"/>
              <a:buFont typeface="Arial"/>
              <a:buNone/>
            </a:pPr>
            <a:r>
              <a:rPr lang="en" b="1" u="sng">
                <a:solidFill>
                  <a:schemeClr val="lt2"/>
                </a:solidFill>
                <a:latin typeface="Quattrocento Sans"/>
                <a:ea typeface="Quattrocento Sans"/>
                <a:cs typeface="Quattrocento Sans"/>
                <a:sym typeface="Quattrocento Sans"/>
              </a:rPr>
              <a:t>Integration Strategy :</a:t>
            </a:r>
            <a:endParaRPr b="1" u="sng">
              <a:solidFill>
                <a:schemeClr val="lt2"/>
              </a:solidFill>
              <a:latin typeface="Quattrocento Sans"/>
              <a:ea typeface="Quattrocento Sans"/>
              <a:cs typeface="Quattrocento Sans"/>
              <a:sym typeface="Quattrocento Sans"/>
            </a:endParaRPr>
          </a:p>
          <a:p>
            <a:pPr marL="457200" lvl="0" indent="-342900" algn="l" rtl="0">
              <a:lnSpc>
                <a:spcPct val="115833"/>
              </a:lnSpc>
              <a:spcBef>
                <a:spcPts val="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Integrations will be through the </a:t>
            </a:r>
            <a:r>
              <a:rPr lang="en" u="sng">
                <a:solidFill>
                  <a:schemeClr val="accent1"/>
                </a:solidFill>
                <a:latin typeface="Quattrocento Sans"/>
                <a:ea typeface="Quattrocento Sans"/>
                <a:cs typeface="Quattrocento Sans"/>
                <a:sym typeface="Quattrocento Sans"/>
              </a:rPr>
              <a:t>Middleware</a:t>
            </a:r>
            <a:r>
              <a:rPr lang="en">
                <a:solidFill>
                  <a:schemeClr val="accent1"/>
                </a:solidFill>
                <a:latin typeface="Quattrocento Sans"/>
                <a:ea typeface="Quattrocento Sans"/>
                <a:cs typeface="Quattrocento Sans"/>
                <a:sym typeface="Quattrocento Sans"/>
              </a:rPr>
              <a:t> integration </a:t>
            </a:r>
            <a:endParaRPr>
              <a:solidFill>
                <a:schemeClr val="accent1"/>
              </a:solidFill>
              <a:latin typeface="Quattrocento Sans"/>
              <a:ea typeface="Quattrocento Sans"/>
              <a:cs typeface="Quattrocento Sans"/>
              <a:sym typeface="Quattrocento Sans"/>
            </a:endParaRPr>
          </a:p>
          <a:p>
            <a:pPr marL="0" lvl="0" indent="0" algn="l" rtl="0">
              <a:lnSpc>
                <a:spcPct val="115833"/>
              </a:lnSpc>
              <a:spcBef>
                <a:spcPts val="0"/>
              </a:spcBef>
              <a:spcAft>
                <a:spcPts val="0"/>
              </a:spcAft>
              <a:buNone/>
            </a:pPr>
            <a:r>
              <a:rPr lang="en" b="1" u="sng">
                <a:solidFill>
                  <a:schemeClr val="lt2"/>
                </a:solidFill>
                <a:latin typeface="Quattrocento Sans"/>
                <a:ea typeface="Quattrocento Sans"/>
                <a:cs typeface="Quattrocento Sans"/>
                <a:sym typeface="Quattrocento Sans"/>
              </a:rPr>
              <a:t>Deployment Strategy :</a:t>
            </a:r>
            <a:endParaRPr b="1" u="sng">
              <a:solidFill>
                <a:schemeClr val="lt2"/>
              </a:solidFill>
              <a:latin typeface="Quattrocento Sans"/>
              <a:ea typeface="Quattrocento Sans"/>
              <a:cs typeface="Quattrocento Sans"/>
              <a:sym typeface="Quattrocento Sans"/>
            </a:endParaRPr>
          </a:p>
          <a:p>
            <a:pPr marL="457200" lvl="0" indent="-342900" algn="l" rtl="0">
              <a:lnSpc>
                <a:spcPct val="115833"/>
              </a:lnSpc>
              <a:spcBef>
                <a:spcPts val="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Deployment technique that we will use : </a:t>
            </a:r>
            <a:r>
              <a:rPr lang="en" u="sng">
                <a:solidFill>
                  <a:schemeClr val="accent1"/>
                </a:solidFill>
                <a:latin typeface="Quattrocento Sans"/>
                <a:ea typeface="Quattrocento Sans"/>
                <a:cs typeface="Quattrocento Sans"/>
                <a:sym typeface="Quattrocento Sans"/>
              </a:rPr>
              <a:t>blue - green deployment technique </a:t>
            </a:r>
            <a:endParaRPr u="sng">
              <a:solidFill>
                <a:schemeClr val="accent1"/>
              </a:solidFill>
              <a:latin typeface="Quattrocento Sans"/>
              <a:ea typeface="Quattrocento Sans"/>
              <a:cs typeface="Quattrocento Sans"/>
              <a:sym typeface="Quattrocento Sans"/>
            </a:endParaRPr>
          </a:p>
          <a:p>
            <a:pPr marL="457200" lvl="0" indent="-342900" algn="l" rtl="0">
              <a:lnSpc>
                <a:spcPct val="115833"/>
              </a:lnSpc>
              <a:spcBef>
                <a:spcPts val="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Deployment and monitoring tools that we could be using is either </a:t>
            </a:r>
            <a:r>
              <a:rPr lang="en" u="sng">
                <a:solidFill>
                  <a:schemeClr val="accent1"/>
                </a:solidFill>
                <a:latin typeface="Quattrocento Sans"/>
                <a:ea typeface="Quattrocento Sans"/>
                <a:cs typeface="Quattrocento Sans"/>
                <a:sym typeface="Quattrocento Sans"/>
              </a:rPr>
              <a:t>New Relic</a:t>
            </a:r>
            <a:r>
              <a:rPr lang="en">
                <a:solidFill>
                  <a:schemeClr val="accent1"/>
                </a:solidFill>
                <a:latin typeface="Quattrocento Sans"/>
                <a:ea typeface="Quattrocento Sans"/>
                <a:cs typeface="Quattrocento Sans"/>
                <a:sym typeface="Quattrocento Sans"/>
              </a:rPr>
              <a:t> or </a:t>
            </a:r>
            <a:r>
              <a:rPr lang="en" u="sng">
                <a:solidFill>
                  <a:schemeClr val="accent1"/>
                </a:solidFill>
                <a:latin typeface="Quattrocento Sans"/>
                <a:ea typeface="Quattrocento Sans"/>
                <a:cs typeface="Quattrocento Sans"/>
                <a:sym typeface="Quattrocento Sans"/>
              </a:rPr>
              <a:t>Prometheus</a:t>
            </a:r>
            <a:endParaRPr>
              <a:solidFill>
                <a:schemeClr val="accent1"/>
              </a:solidFill>
              <a:latin typeface="Quattrocento Sans"/>
              <a:ea typeface="Quattrocento Sans"/>
              <a:cs typeface="Quattrocento Sans"/>
              <a:sym typeface="Quattrocento Sans"/>
            </a:endParaRPr>
          </a:p>
          <a:p>
            <a:pPr marL="0" lvl="0" indent="0" algn="l" rtl="0">
              <a:lnSpc>
                <a:spcPct val="115833"/>
              </a:lnSpc>
              <a:spcBef>
                <a:spcPts val="0"/>
              </a:spcBef>
              <a:spcAft>
                <a:spcPts val="0"/>
              </a:spcAft>
              <a:buNone/>
            </a:pPr>
            <a:r>
              <a:rPr lang="en" b="1" u="sng">
                <a:solidFill>
                  <a:schemeClr val="lt2"/>
                </a:solidFill>
                <a:latin typeface="Quattrocento Sans"/>
                <a:ea typeface="Quattrocento Sans"/>
                <a:cs typeface="Quattrocento Sans"/>
                <a:sym typeface="Quattrocento Sans"/>
              </a:rPr>
              <a:t>Scalability Strategy :</a:t>
            </a:r>
            <a:r>
              <a:rPr lang="en">
                <a:solidFill>
                  <a:schemeClr val="lt2"/>
                </a:solidFill>
                <a:latin typeface="Quattrocento Sans"/>
                <a:ea typeface="Quattrocento Sans"/>
                <a:cs typeface="Quattrocento Sans"/>
                <a:sym typeface="Quattrocento Sans"/>
              </a:rPr>
              <a:t> </a:t>
            </a:r>
            <a:endParaRPr>
              <a:solidFill>
                <a:schemeClr val="accent1"/>
              </a:solidFill>
              <a:latin typeface="Quattrocento Sans"/>
              <a:ea typeface="Quattrocento Sans"/>
              <a:cs typeface="Quattrocento Sans"/>
              <a:sym typeface="Quattrocento Sans"/>
            </a:endParaRPr>
          </a:p>
          <a:p>
            <a:pPr marL="457200" lvl="0" indent="-342900" algn="l" rtl="0">
              <a:lnSpc>
                <a:spcPct val="115833"/>
              </a:lnSpc>
              <a:spcBef>
                <a:spcPts val="0"/>
              </a:spcBef>
              <a:spcAft>
                <a:spcPts val="0"/>
              </a:spcAft>
              <a:buClr>
                <a:schemeClr val="accent1"/>
              </a:buClr>
              <a:buSzPts val="1800"/>
              <a:buFont typeface="Quattrocento Sans"/>
              <a:buChar char="●"/>
            </a:pPr>
            <a:r>
              <a:rPr lang="en">
                <a:solidFill>
                  <a:schemeClr val="accent1"/>
                </a:solidFill>
                <a:latin typeface="Quattrocento Sans"/>
                <a:ea typeface="Quattrocento Sans"/>
                <a:cs typeface="Quattrocento Sans"/>
                <a:sym typeface="Quattrocento Sans"/>
              </a:rPr>
              <a:t>Prepare for an increase in processing used to determine the movie to recommend eg. </a:t>
            </a:r>
            <a:r>
              <a:rPr lang="en" u="sng">
                <a:solidFill>
                  <a:schemeClr val="accent1"/>
                </a:solidFill>
                <a:latin typeface="Quattrocento Sans"/>
                <a:ea typeface="Quattrocento Sans"/>
                <a:cs typeface="Quattrocento Sans"/>
                <a:sym typeface="Quattrocento Sans"/>
              </a:rPr>
              <a:t>load balancing</a:t>
            </a:r>
            <a:r>
              <a:rPr lang="en">
                <a:solidFill>
                  <a:schemeClr val="accent1"/>
                </a:solidFill>
                <a:latin typeface="Quattrocento Sans"/>
                <a:ea typeface="Quattrocento Sans"/>
                <a:cs typeface="Quattrocento Sans"/>
                <a:sym typeface="Quattrocento Sans"/>
              </a:rPr>
              <a:t>, </a:t>
            </a:r>
            <a:r>
              <a:rPr lang="en" u="sng">
                <a:solidFill>
                  <a:schemeClr val="accent1"/>
                </a:solidFill>
                <a:latin typeface="Quattrocento Sans"/>
                <a:ea typeface="Quattrocento Sans"/>
                <a:cs typeface="Quattrocento Sans"/>
                <a:sym typeface="Quattrocento Sans"/>
              </a:rPr>
              <a:t>caching mechanism</a:t>
            </a:r>
            <a:endParaRPr u="sng">
              <a:solidFill>
                <a:schemeClr val="accent1"/>
              </a:solidFill>
              <a:latin typeface="Quattrocento Sans"/>
              <a:ea typeface="Quattrocento Sans"/>
              <a:cs typeface="Quattrocento Sans"/>
              <a:sym typeface="Quattrocento Sans"/>
            </a:endParaRPr>
          </a:p>
          <a:p>
            <a:pPr marL="0" lvl="0" indent="0" algn="l" rtl="0">
              <a:lnSpc>
                <a:spcPct val="115833"/>
              </a:lnSpc>
              <a:spcBef>
                <a:spcPts val="0"/>
              </a:spcBef>
              <a:spcAft>
                <a:spcPts val="800"/>
              </a:spcAft>
              <a:buNone/>
            </a:pP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0" y="0"/>
            <a:ext cx="9144000" cy="8124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800"/>
              </a:spcAft>
              <a:buSzPts val="990"/>
              <a:buNone/>
            </a:pPr>
            <a:r>
              <a:rPr lang="en" sz="4500" b="1">
                <a:solidFill>
                  <a:schemeClr val="lt2"/>
                </a:solidFill>
              </a:rPr>
              <a:t>Deployment (Tangible Results)</a:t>
            </a:r>
            <a:endParaRPr sz="4500" b="1">
              <a:solidFill>
                <a:schemeClr val="lt2"/>
              </a:solidFill>
            </a:endParaRPr>
          </a:p>
        </p:txBody>
      </p:sp>
      <p:grpSp>
        <p:nvGrpSpPr>
          <p:cNvPr id="389" name="Google Shape;389;p59"/>
          <p:cNvGrpSpPr/>
          <p:nvPr/>
        </p:nvGrpSpPr>
        <p:grpSpPr>
          <a:xfrm>
            <a:off x="0" y="742200"/>
            <a:ext cx="9144000" cy="4286400"/>
            <a:chOff x="0" y="742200"/>
            <a:chExt cx="9144000" cy="4286400"/>
          </a:xfrm>
        </p:grpSpPr>
        <p:sp>
          <p:nvSpPr>
            <p:cNvPr id="390" name="Google Shape;390;p59"/>
            <p:cNvSpPr/>
            <p:nvPr/>
          </p:nvSpPr>
          <p:spPr>
            <a:xfrm>
              <a:off x="0" y="742200"/>
              <a:ext cx="9144000" cy="42864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91" name="Google Shape;391;p59"/>
            <p:cNvGrpSpPr/>
            <p:nvPr/>
          </p:nvGrpSpPr>
          <p:grpSpPr>
            <a:xfrm>
              <a:off x="168500" y="857125"/>
              <a:ext cx="8806975" cy="4056549"/>
              <a:chOff x="137250" y="972050"/>
              <a:chExt cx="8806975" cy="4056549"/>
            </a:xfrm>
          </p:grpSpPr>
          <p:pic>
            <p:nvPicPr>
              <p:cNvPr id="392" name="Google Shape;392;p59" title="Points scored"/>
              <p:cNvPicPr preferRelativeResize="0"/>
              <p:nvPr/>
            </p:nvPicPr>
            <p:blipFill>
              <a:blip r:embed="rId3">
                <a:alphaModFix/>
              </a:blip>
              <a:stretch>
                <a:fillRect/>
              </a:stretch>
            </p:blipFill>
            <p:spPr>
              <a:xfrm>
                <a:off x="137250" y="972050"/>
                <a:ext cx="4269576" cy="2640025"/>
              </a:xfrm>
              <a:prstGeom prst="rect">
                <a:avLst/>
              </a:prstGeom>
              <a:noFill/>
              <a:ln w="28575" cap="flat" cmpd="sng">
                <a:solidFill>
                  <a:schemeClr val="accent1"/>
                </a:solidFill>
                <a:prstDash val="solid"/>
                <a:round/>
                <a:headEnd type="none" w="sm" len="sm"/>
                <a:tailEnd type="none" w="sm" len="sm"/>
              </a:ln>
            </p:spPr>
          </p:pic>
          <p:pic>
            <p:nvPicPr>
              <p:cNvPr id="393" name="Google Shape;393;p59" title="Points scored"/>
              <p:cNvPicPr preferRelativeResize="0"/>
              <p:nvPr/>
            </p:nvPicPr>
            <p:blipFill>
              <a:blip r:embed="rId4">
                <a:alphaModFix/>
              </a:blip>
              <a:stretch>
                <a:fillRect/>
              </a:stretch>
            </p:blipFill>
            <p:spPr>
              <a:xfrm>
                <a:off x="4550950" y="2312100"/>
                <a:ext cx="4393275" cy="2716499"/>
              </a:xfrm>
              <a:prstGeom prst="rect">
                <a:avLst/>
              </a:prstGeom>
              <a:noFill/>
              <a:ln w="28575" cap="flat" cmpd="sng">
                <a:solidFill>
                  <a:schemeClr val="accent1"/>
                </a:solidFill>
                <a:prstDash val="solid"/>
                <a:round/>
                <a:headEnd type="none" w="sm" len="sm"/>
                <a:tailEnd type="none" w="sm" len="sm"/>
              </a:ln>
            </p:spPr>
          </p:pic>
        </p:grpSp>
      </p:grpSp>
      <p:sp>
        <p:nvSpPr>
          <p:cNvPr id="394" name="Google Shape;394;p59"/>
          <p:cNvSpPr txBox="1"/>
          <p:nvPr/>
        </p:nvSpPr>
        <p:spPr>
          <a:xfrm>
            <a:off x="4577000" y="812500"/>
            <a:ext cx="4379100" cy="12420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u="sng">
                <a:solidFill>
                  <a:schemeClr val="lt2"/>
                </a:solidFill>
                <a:latin typeface="Quattrocento Sans"/>
                <a:ea typeface="Quattrocento Sans"/>
                <a:cs typeface="Quattrocento Sans"/>
                <a:sym typeface="Quattrocento Sans"/>
              </a:rPr>
              <a:t>Avg viewing time per user</a:t>
            </a:r>
            <a:endParaRPr sz="2000" b="1" u="sng">
              <a:solidFill>
                <a:schemeClr val="lt2"/>
              </a:solidFill>
              <a:latin typeface="Quattrocento Sans"/>
              <a:ea typeface="Quattrocento Sans"/>
              <a:cs typeface="Quattrocento Sans"/>
              <a:sym typeface="Quattrocento Sans"/>
            </a:endParaRPr>
          </a:p>
          <a:p>
            <a:pPr marL="0" lvl="0" indent="0" algn="l" rtl="0">
              <a:spcBef>
                <a:spcPts val="0"/>
              </a:spcBef>
              <a:spcAft>
                <a:spcPts val="0"/>
              </a:spcAft>
              <a:buNone/>
            </a:pPr>
            <a:r>
              <a:rPr lang="en" sz="1600">
                <a:solidFill>
                  <a:schemeClr val="accent1"/>
                </a:solidFill>
                <a:latin typeface="Quattrocento Sans"/>
                <a:ea typeface="Quattrocento Sans"/>
                <a:cs typeface="Quattrocento Sans"/>
                <a:sym typeface="Quattrocento Sans"/>
              </a:rPr>
              <a:t>Logged from before the use of the algorithm to after the use of it to let us see the effectiveness</a:t>
            </a:r>
            <a:endParaRPr sz="1600">
              <a:solidFill>
                <a:schemeClr val="accent1"/>
              </a:solidFill>
              <a:latin typeface="Quattrocento Sans"/>
              <a:ea typeface="Quattrocento Sans"/>
              <a:cs typeface="Quattrocento Sans"/>
              <a:sym typeface="Quattrocento Sans"/>
            </a:endParaRPr>
          </a:p>
        </p:txBody>
      </p:sp>
      <p:sp>
        <p:nvSpPr>
          <p:cNvPr id="395" name="Google Shape;395;p59"/>
          <p:cNvSpPr txBox="1"/>
          <p:nvPr/>
        </p:nvSpPr>
        <p:spPr>
          <a:xfrm>
            <a:off x="160800" y="3693575"/>
            <a:ext cx="4284300" cy="12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u="sng">
                <a:solidFill>
                  <a:schemeClr val="lt2"/>
                </a:solidFill>
                <a:latin typeface="Quattrocento Sans"/>
                <a:ea typeface="Quattrocento Sans"/>
                <a:cs typeface="Quattrocento Sans"/>
                <a:sym typeface="Quattrocento Sans"/>
              </a:rPr>
              <a:t>Clicks into recommended movies</a:t>
            </a:r>
            <a:endParaRPr sz="2000" b="1" u="sng">
              <a:solidFill>
                <a:schemeClr val="lt2"/>
              </a:solidFill>
              <a:latin typeface="Quattrocento Sans"/>
              <a:ea typeface="Quattrocento Sans"/>
              <a:cs typeface="Quattrocento Sans"/>
              <a:sym typeface="Quattrocento Sans"/>
            </a:endParaRPr>
          </a:p>
          <a:p>
            <a:pPr marL="0" lvl="0" indent="0" algn="r" rtl="0">
              <a:spcBef>
                <a:spcPts val="0"/>
              </a:spcBef>
              <a:spcAft>
                <a:spcPts val="0"/>
              </a:spcAft>
              <a:buNone/>
            </a:pPr>
            <a:r>
              <a:rPr lang="en" sz="1600">
                <a:solidFill>
                  <a:schemeClr val="accent1"/>
                </a:solidFill>
                <a:latin typeface="Quattrocento Sans"/>
                <a:ea typeface="Quattrocento Sans"/>
                <a:cs typeface="Quattrocento Sans"/>
                <a:sym typeface="Quattrocento Sans"/>
              </a:rPr>
              <a:t>Logging the click on recommended movies to see the engagement produced by the algorithm</a:t>
            </a:r>
            <a:endParaRPr sz="16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99"/>
        <p:cNvGrpSpPr/>
        <p:nvPr/>
      </p:nvGrpSpPr>
      <p:grpSpPr>
        <a:xfrm>
          <a:off x="0" y="0"/>
          <a:ext cx="0" cy="0"/>
          <a:chOff x="0" y="0"/>
          <a:chExt cx="0" cy="0"/>
        </a:xfrm>
      </p:grpSpPr>
      <p:sp>
        <p:nvSpPr>
          <p:cNvPr id="400" name="Google Shape;400;p60"/>
          <p:cNvSpPr/>
          <p:nvPr/>
        </p:nvSpPr>
        <p:spPr>
          <a:xfrm>
            <a:off x="0" y="635075"/>
            <a:ext cx="9144000" cy="4117800"/>
          </a:xfrm>
          <a:prstGeom prst="rect">
            <a:avLst/>
          </a:prstGeom>
          <a:solidFill>
            <a:srgbClr val="ECEC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1" name="Google Shape;401;p60"/>
          <p:cNvSpPr txBox="1"/>
          <p:nvPr/>
        </p:nvSpPr>
        <p:spPr>
          <a:xfrm>
            <a:off x="276825" y="0"/>
            <a:ext cx="36618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lt2"/>
                </a:solidFill>
                <a:latin typeface="Economica"/>
                <a:ea typeface="Economica"/>
                <a:cs typeface="Economica"/>
                <a:sym typeface="Economica"/>
              </a:rPr>
              <a:t>Monitoring &amp; Analytics</a:t>
            </a:r>
            <a:endParaRPr sz="3500" b="1">
              <a:solidFill>
                <a:schemeClr val="lt2"/>
              </a:solidFill>
              <a:latin typeface="Economica"/>
              <a:ea typeface="Economica"/>
              <a:cs typeface="Economica"/>
              <a:sym typeface="Economica"/>
            </a:endParaRPr>
          </a:p>
        </p:txBody>
      </p:sp>
      <p:sp>
        <p:nvSpPr>
          <p:cNvPr id="402" name="Google Shape;402;p60"/>
          <p:cNvSpPr txBox="1"/>
          <p:nvPr/>
        </p:nvSpPr>
        <p:spPr>
          <a:xfrm>
            <a:off x="360950" y="3124475"/>
            <a:ext cx="4344600" cy="1628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accent1"/>
              </a:buClr>
              <a:buSzPts val="1600"/>
              <a:buFont typeface="Quattrocento Sans"/>
              <a:buChar char="●"/>
            </a:pPr>
            <a:r>
              <a:rPr lang="en" sz="1600">
                <a:solidFill>
                  <a:schemeClr val="accent1"/>
                </a:solidFill>
                <a:latin typeface="Quattrocento Sans"/>
                <a:ea typeface="Quattrocento Sans"/>
                <a:cs typeface="Quattrocento Sans"/>
                <a:sym typeface="Quattrocento Sans"/>
              </a:rPr>
              <a:t>Dashboard to give user and application data allowing analysis.</a:t>
            </a:r>
            <a:endParaRPr sz="1600">
              <a:solidFill>
                <a:schemeClr val="accent1"/>
              </a:solidFill>
              <a:latin typeface="Quattrocento Sans"/>
              <a:ea typeface="Quattrocento Sans"/>
              <a:cs typeface="Quattrocento Sans"/>
              <a:sym typeface="Quattrocento Sans"/>
            </a:endParaRPr>
          </a:p>
          <a:p>
            <a:pPr marL="457200" lvl="0" indent="-330200" algn="l" rtl="0">
              <a:spcBef>
                <a:spcPts val="1000"/>
              </a:spcBef>
              <a:spcAft>
                <a:spcPts val="0"/>
              </a:spcAft>
              <a:buClr>
                <a:schemeClr val="accent1"/>
              </a:buClr>
              <a:buSzPts val="1600"/>
              <a:buFont typeface="Quattrocento Sans"/>
              <a:buChar char="●"/>
            </a:pPr>
            <a:r>
              <a:rPr lang="en" sz="1600">
                <a:solidFill>
                  <a:schemeClr val="accent1"/>
                </a:solidFill>
                <a:latin typeface="Quattrocento Sans"/>
                <a:ea typeface="Quattrocento Sans"/>
                <a:cs typeface="Quattrocento Sans"/>
                <a:sym typeface="Quattrocento Sans"/>
              </a:rPr>
              <a:t>Allows monitoring of user and app data</a:t>
            </a:r>
            <a:endParaRPr sz="1600">
              <a:solidFill>
                <a:schemeClr val="accent1"/>
              </a:solidFill>
              <a:latin typeface="Quattrocento Sans"/>
              <a:ea typeface="Quattrocento Sans"/>
              <a:cs typeface="Quattrocento Sans"/>
              <a:sym typeface="Quattrocento Sans"/>
            </a:endParaRPr>
          </a:p>
          <a:p>
            <a:pPr marL="457200" lvl="0" indent="-330200" algn="l" rtl="0">
              <a:spcBef>
                <a:spcPts val="1000"/>
              </a:spcBef>
              <a:spcAft>
                <a:spcPts val="1000"/>
              </a:spcAft>
              <a:buClr>
                <a:schemeClr val="accent1"/>
              </a:buClr>
              <a:buSzPts val="1600"/>
              <a:buFont typeface="Quattrocento Sans"/>
              <a:buChar char="●"/>
            </a:pPr>
            <a:r>
              <a:rPr lang="en" sz="1600">
                <a:solidFill>
                  <a:schemeClr val="accent1"/>
                </a:solidFill>
                <a:latin typeface="Quattrocento Sans"/>
                <a:ea typeface="Quattrocento Sans"/>
                <a:cs typeface="Quattrocento Sans"/>
                <a:sym typeface="Quattrocento Sans"/>
              </a:rPr>
              <a:t>Allows for alerting of the app </a:t>
            </a:r>
            <a:endParaRPr sz="1600">
              <a:solidFill>
                <a:schemeClr val="accent1"/>
              </a:solidFill>
              <a:latin typeface="Quattrocento Sans"/>
              <a:ea typeface="Quattrocento Sans"/>
              <a:cs typeface="Quattrocento Sans"/>
              <a:sym typeface="Quattrocento Sans"/>
            </a:endParaRPr>
          </a:p>
        </p:txBody>
      </p:sp>
      <p:grpSp>
        <p:nvGrpSpPr>
          <p:cNvPr id="403" name="Google Shape;403;p60"/>
          <p:cNvGrpSpPr/>
          <p:nvPr/>
        </p:nvGrpSpPr>
        <p:grpSpPr>
          <a:xfrm>
            <a:off x="445300" y="827949"/>
            <a:ext cx="8476525" cy="4038883"/>
            <a:chOff x="408750" y="513224"/>
            <a:chExt cx="8476525" cy="4038883"/>
          </a:xfrm>
        </p:grpSpPr>
        <p:grpSp>
          <p:nvGrpSpPr>
            <p:cNvPr id="404" name="Google Shape;404;p60"/>
            <p:cNvGrpSpPr/>
            <p:nvPr/>
          </p:nvGrpSpPr>
          <p:grpSpPr>
            <a:xfrm>
              <a:off x="408750" y="513224"/>
              <a:ext cx="8476525" cy="4038883"/>
              <a:chOff x="294025" y="110305"/>
              <a:chExt cx="8476525" cy="4038883"/>
            </a:xfrm>
          </p:grpSpPr>
          <p:pic>
            <p:nvPicPr>
              <p:cNvPr id="405" name="Google Shape;405;p60"/>
              <p:cNvPicPr preferRelativeResize="0"/>
              <p:nvPr/>
            </p:nvPicPr>
            <p:blipFill rotWithShape="1">
              <a:blip r:embed="rId3">
                <a:alphaModFix/>
              </a:blip>
              <a:srcRect r="25423" b="50578"/>
              <a:stretch/>
            </p:blipFill>
            <p:spPr>
              <a:xfrm>
                <a:off x="294025" y="437757"/>
                <a:ext cx="4275849" cy="1846499"/>
              </a:xfrm>
              <a:prstGeom prst="rect">
                <a:avLst/>
              </a:prstGeom>
              <a:noFill/>
              <a:ln w="28575" cap="flat" cmpd="sng">
                <a:solidFill>
                  <a:schemeClr val="lt2"/>
                </a:solidFill>
                <a:prstDash val="solid"/>
                <a:round/>
                <a:headEnd type="none" w="sm" len="sm"/>
                <a:tailEnd type="none" w="sm" len="sm"/>
              </a:ln>
            </p:spPr>
          </p:pic>
          <p:pic>
            <p:nvPicPr>
              <p:cNvPr id="406" name="Google Shape;406;p60"/>
              <p:cNvPicPr preferRelativeResize="0"/>
              <p:nvPr/>
            </p:nvPicPr>
            <p:blipFill rotWithShape="1">
              <a:blip r:embed="rId4">
                <a:alphaModFix/>
              </a:blip>
              <a:srcRect b="19100"/>
              <a:stretch/>
            </p:blipFill>
            <p:spPr>
              <a:xfrm>
                <a:off x="3876700" y="110305"/>
                <a:ext cx="4893850" cy="2227675"/>
              </a:xfrm>
              <a:prstGeom prst="rect">
                <a:avLst/>
              </a:prstGeom>
              <a:noFill/>
              <a:ln w="28575" cap="flat" cmpd="sng">
                <a:solidFill>
                  <a:schemeClr val="lt2"/>
                </a:solidFill>
                <a:prstDash val="solid"/>
                <a:round/>
                <a:headEnd type="none" w="sm" len="sm"/>
                <a:tailEnd type="none" w="sm" len="sm"/>
              </a:ln>
            </p:spPr>
          </p:pic>
          <p:sp>
            <p:nvSpPr>
              <p:cNvPr id="407" name="Google Shape;407;p60"/>
              <p:cNvSpPr/>
              <p:nvPr/>
            </p:nvSpPr>
            <p:spPr>
              <a:xfrm>
                <a:off x="590956" y="778150"/>
                <a:ext cx="815400" cy="691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0"/>
              <p:cNvSpPr/>
              <p:nvPr/>
            </p:nvSpPr>
            <p:spPr>
              <a:xfrm rot="10800000" flipH="1">
                <a:off x="4684600" y="483075"/>
                <a:ext cx="3971100" cy="112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60"/>
              <p:cNvPicPr preferRelativeResize="0"/>
              <p:nvPr/>
            </p:nvPicPr>
            <p:blipFill>
              <a:blip r:embed="rId5">
                <a:alphaModFix/>
              </a:blip>
              <a:stretch>
                <a:fillRect/>
              </a:stretch>
            </p:blipFill>
            <p:spPr>
              <a:xfrm>
                <a:off x="4853800" y="1921506"/>
                <a:ext cx="3801900" cy="2227683"/>
              </a:xfrm>
              <a:prstGeom prst="rect">
                <a:avLst/>
              </a:prstGeom>
              <a:noFill/>
              <a:ln w="28575" cap="flat" cmpd="sng">
                <a:solidFill>
                  <a:schemeClr val="lt2"/>
                </a:solidFill>
                <a:prstDash val="solid"/>
                <a:round/>
                <a:headEnd type="none" w="sm" len="sm"/>
                <a:tailEnd type="none" w="sm" len="sm"/>
              </a:ln>
            </p:spPr>
          </p:pic>
        </p:grpSp>
        <p:sp>
          <p:nvSpPr>
            <p:cNvPr id="410" name="Google Shape;410;p60"/>
            <p:cNvSpPr txBox="1"/>
            <p:nvPr/>
          </p:nvSpPr>
          <p:spPr>
            <a:xfrm>
              <a:off x="1635325" y="941000"/>
              <a:ext cx="1754100" cy="4386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Quattrocento Sans"/>
                  <a:ea typeface="Quattrocento Sans"/>
                  <a:cs typeface="Quattrocento Sans"/>
                  <a:sym typeface="Quattrocento Sans"/>
                </a:rPr>
                <a:t>PROMETHEUS</a:t>
              </a:r>
              <a:endParaRPr sz="1800">
                <a:solidFill>
                  <a:schemeClr val="lt2"/>
                </a:solidFill>
                <a:latin typeface="Quattrocento Sans"/>
                <a:ea typeface="Quattrocento Sans"/>
                <a:cs typeface="Quattrocento Sans"/>
                <a:sym typeface="Quattrocento Sans"/>
              </a:endParaRPr>
            </a:p>
          </p:txBody>
        </p:sp>
        <p:sp>
          <p:nvSpPr>
            <p:cNvPr id="411" name="Google Shape;411;p60"/>
            <p:cNvSpPr txBox="1"/>
            <p:nvPr/>
          </p:nvSpPr>
          <p:spPr>
            <a:xfrm>
              <a:off x="6008525" y="2107500"/>
              <a:ext cx="1437300" cy="438600"/>
            </a:xfrm>
            <a:prstGeom prst="rect">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Quattrocento Sans"/>
                  <a:ea typeface="Quattrocento Sans"/>
                  <a:cs typeface="Quattrocento Sans"/>
                  <a:sym typeface="Quattrocento Sans"/>
                </a:rPr>
                <a:t>NEW RELIC</a:t>
              </a:r>
              <a:endParaRPr sz="1800">
                <a:solidFill>
                  <a:schemeClr val="lt2"/>
                </a:solidFill>
                <a:latin typeface="Quattrocento Sans"/>
                <a:ea typeface="Quattrocento Sans"/>
                <a:cs typeface="Quattrocento Sans"/>
                <a:sym typeface="Quattrocen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a:off x="50" y="0"/>
            <a:ext cx="9144000" cy="5143500"/>
          </a:xfrm>
          <a:prstGeom prst="rect">
            <a:avLst/>
          </a:prstGeom>
        </p:spPr>
        <p:txBody>
          <a:bodyPr spcFirstLastPara="1" wrap="square" lIns="457200" tIns="91425" rIns="91425" bIns="91425" anchor="ctr" anchorCtr="0">
            <a:normAutofit/>
          </a:bodyPr>
          <a:lstStyle/>
          <a:p>
            <a:pPr marL="0" lvl="0" indent="0" algn="l" rtl="0">
              <a:spcBef>
                <a:spcPts val="0"/>
              </a:spcBef>
              <a:spcAft>
                <a:spcPts val="0"/>
              </a:spcAft>
              <a:buNone/>
            </a:pPr>
            <a:r>
              <a:rPr lang="en" sz="5000" b="1"/>
              <a:t>Conclusion</a:t>
            </a:r>
            <a:endParaRPr sz="5000" b="1"/>
          </a:p>
        </p:txBody>
      </p:sp>
      <p:pic>
        <p:nvPicPr>
          <p:cNvPr id="417" name="Google Shape;417;p61"/>
          <p:cNvPicPr preferRelativeResize="0"/>
          <p:nvPr/>
        </p:nvPicPr>
        <p:blipFill>
          <a:blip r:embed="rId3">
            <a:alphaModFix/>
          </a:blip>
          <a:stretch>
            <a:fillRect/>
          </a:stretch>
        </p:blipFill>
        <p:spPr>
          <a:xfrm>
            <a:off x="4727876" y="961650"/>
            <a:ext cx="3220225" cy="322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21"/>
        <p:cNvGrpSpPr/>
        <p:nvPr/>
      </p:nvGrpSpPr>
      <p:grpSpPr>
        <a:xfrm>
          <a:off x="0" y="0"/>
          <a:ext cx="0" cy="0"/>
          <a:chOff x="0" y="0"/>
          <a:chExt cx="0" cy="0"/>
        </a:xfrm>
      </p:grpSpPr>
      <p:sp>
        <p:nvSpPr>
          <p:cNvPr id="422" name="Google Shape;422;p62"/>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800"/>
              </a:spcAft>
              <a:buSzPts val="990"/>
              <a:buNone/>
            </a:pPr>
            <a:r>
              <a:rPr lang="en" sz="5500" b="1">
                <a:solidFill>
                  <a:schemeClr val="lt2"/>
                </a:solidFill>
              </a:rPr>
              <a:t>Conclusion</a:t>
            </a:r>
            <a:endParaRPr sz="5500" b="1">
              <a:solidFill>
                <a:schemeClr val="lt2"/>
              </a:solidFill>
            </a:endParaRPr>
          </a:p>
        </p:txBody>
      </p:sp>
      <p:sp>
        <p:nvSpPr>
          <p:cNvPr id="423" name="Google Shape;423;p62"/>
          <p:cNvSpPr txBox="1">
            <a:spLocks noGrp="1"/>
          </p:cNvSpPr>
          <p:nvPr>
            <p:ph type="subTitle" idx="4294967295"/>
          </p:nvPr>
        </p:nvSpPr>
        <p:spPr>
          <a:xfrm>
            <a:off x="0" y="1766700"/>
            <a:ext cx="9144000" cy="3230700"/>
          </a:xfrm>
          <a:prstGeom prst="rect">
            <a:avLst/>
          </a:prstGeom>
        </p:spPr>
        <p:txBody>
          <a:bodyPr spcFirstLastPara="1" wrap="square" lIns="457200" tIns="91425" rIns="91425" bIns="91425" anchor="t" anchorCtr="0">
            <a:normAutofit lnSpcReduction="10000"/>
          </a:bodyPr>
          <a:lstStyle/>
          <a:p>
            <a:pPr marL="457200" lvl="0" indent="-355600" algn="l" rtl="0">
              <a:lnSpc>
                <a:spcPct val="115833"/>
              </a:lnSpc>
              <a:spcBef>
                <a:spcPts val="0"/>
              </a:spcBef>
              <a:spcAft>
                <a:spcPts val="0"/>
              </a:spcAft>
              <a:buClr>
                <a:schemeClr val="accent1"/>
              </a:buClr>
              <a:buSzPts val="2000"/>
              <a:buFont typeface="Quattrocento Sans"/>
              <a:buChar char="ｏ"/>
            </a:pPr>
            <a:r>
              <a:rPr lang="en" sz="2000">
                <a:solidFill>
                  <a:schemeClr val="accent1"/>
                </a:solidFill>
                <a:latin typeface="Quattrocento Sans"/>
                <a:ea typeface="Quattrocento Sans"/>
                <a:cs typeface="Quattrocento Sans"/>
                <a:sym typeface="Quattrocento Sans"/>
              </a:rPr>
              <a:t>Business Goals &amp; Objectives</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800"/>
              </a:spcBef>
              <a:spcAft>
                <a:spcPts val="0"/>
              </a:spcAft>
              <a:buClr>
                <a:schemeClr val="accent1"/>
              </a:buClr>
              <a:buSzPts val="2000"/>
              <a:buFont typeface="Quattrocento Sans"/>
              <a:buChar char="ｏ"/>
            </a:pPr>
            <a:r>
              <a:rPr lang="en" sz="2000">
                <a:solidFill>
                  <a:schemeClr val="accent1"/>
                </a:solidFill>
                <a:latin typeface="Quattrocento Sans"/>
                <a:ea typeface="Quattrocento Sans"/>
                <a:cs typeface="Quattrocento Sans"/>
                <a:sym typeface="Quattrocento Sans"/>
              </a:rPr>
              <a:t>User-centric algorithms</a:t>
            </a:r>
            <a:endParaRPr sz="2000">
              <a:solidFill>
                <a:schemeClr val="accent1"/>
              </a:solidFill>
              <a:latin typeface="Quattrocento Sans"/>
              <a:ea typeface="Quattrocento Sans"/>
              <a:cs typeface="Quattrocento Sans"/>
              <a:sym typeface="Quattrocento Sans"/>
            </a:endParaRPr>
          </a:p>
          <a:p>
            <a:pPr marL="457200" lvl="0" indent="-355600" algn="l" rtl="0">
              <a:lnSpc>
                <a:spcPct val="115833"/>
              </a:lnSpc>
              <a:spcBef>
                <a:spcPts val="800"/>
              </a:spcBef>
              <a:spcAft>
                <a:spcPts val="0"/>
              </a:spcAft>
              <a:buClr>
                <a:schemeClr val="accent1"/>
              </a:buClr>
              <a:buSzPts val="2000"/>
              <a:buFont typeface="Quattrocento Sans"/>
              <a:buChar char="ｏ"/>
            </a:pPr>
            <a:r>
              <a:rPr lang="en" sz="2000">
                <a:solidFill>
                  <a:schemeClr val="accent1"/>
                </a:solidFill>
                <a:latin typeface="Quattrocento Sans"/>
                <a:ea typeface="Quattrocento Sans"/>
                <a:cs typeface="Quattrocento Sans"/>
                <a:sym typeface="Quattrocento Sans"/>
              </a:rPr>
              <a:t>Strategic Intervention</a:t>
            </a:r>
            <a:endParaRPr sz="2000">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0"/>
              </a:spcAft>
              <a:buNone/>
            </a:pPr>
            <a:r>
              <a:rPr lang="en" sz="2000">
                <a:solidFill>
                  <a:schemeClr val="accent1"/>
                </a:solidFill>
                <a:latin typeface="Quattrocento Sans"/>
                <a:ea typeface="Quattrocento Sans"/>
                <a:cs typeface="Quattrocento Sans"/>
                <a:sym typeface="Quattrocento Sans"/>
              </a:rPr>
              <a:t>CRISP-DM helps guide us in creating the process for understanding the user’s preference by understanding the trends of the current consumer’s behaviour and helps us make well informed decision to proceed with searching for more of the related movies to be listed. </a:t>
            </a:r>
            <a:endParaRPr sz="2000">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800"/>
              </a:spcAft>
              <a:buNone/>
            </a:pP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27"/>
        <p:cNvGrpSpPr/>
        <p:nvPr/>
      </p:nvGrpSpPr>
      <p:grpSpPr>
        <a:xfrm>
          <a:off x="0" y="0"/>
          <a:ext cx="0" cy="0"/>
          <a:chOff x="0" y="0"/>
          <a:chExt cx="0" cy="0"/>
        </a:xfrm>
      </p:grpSpPr>
      <p:sp>
        <p:nvSpPr>
          <p:cNvPr id="428" name="Google Shape;428;p63"/>
          <p:cNvSpPr txBox="1">
            <a:spLocks noGrp="1"/>
          </p:cNvSpPr>
          <p:nvPr>
            <p:ph type="ctrTitle"/>
          </p:nvPr>
        </p:nvSpPr>
        <p:spPr>
          <a:xfrm>
            <a:off x="3044700" y="974350"/>
            <a:ext cx="3054600" cy="3212100"/>
          </a:xfrm>
          <a:prstGeom prst="rect">
            <a:avLst/>
          </a:prstGeom>
          <a:effectLst>
            <a:outerShdw blurRad="100013" dist="19050" dir="9960000" algn="bl" rotWithShape="0">
              <a:schemeClr val="accent3">
                <a:alpha val="19000"/>
              </a:schemeClr>
            </a:outerShdw>
          </a:effectLst>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8900" b="1">
                <a:solidFill>
                  <a:schemeClr val="accent1"/>
                </a:solidFill>
              </a:rPr>
              <a:t>THE END</a:t>
            </a:r>
            <a:endParaRPr sz="8900" b="1">
              <a:solidFill>
                <a:schemeClr val="accent1"/>
              </a:solidFill>
            </a:endParaRPr>
          </a:p>
          <a:p>
            <a:pPr marL="0" lvl="0" indent="0" algn="ctr" rtl="0">
              <a:spcBef>
                <a:spcPts val="0"/>
              </a:spcBef>
              <a:spcAft>
                <a:spcPts val="0"/>
              </a:spcAft>
              <a:buNone/>
            </a:pPr>
            <a:r>
              <a:rPr lang="en">
                <a:solidFill>
                  <a:schemeClr val="accent1"/>
                </a:solidFill>
              </a:rPr>
              <a:t>— GROUP 3 —</a:t>
            </a:r>
            <a:endParaRPr>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32"/>
        <p:cNvGrpSpPr/>
        <p:nvPr/>
      </p:nvGrpSpPr>
      <p:grpSpPr>
        <a:xfrm>
          <a:off x="0" y="0"/>
          <a:ext cx="0" cy="0"/>
          <a:chOff x="0" y="0"/>
          <a:chExt cx="0" cy="0"/>
        </a:xfrm>
      </p:grpSpPr>
      <p:sp>
        <p:nvSpPr>
          <p:cNvPr id="433" name="Google Shape;433;p64"/>
          <p:cNvSpPr txBox="1">
            <a:spLocks noGrp="1"/>
          </p:cNvSpPr>
          <p:nvPr>
            <p:ph type="title"/>
          </p:nvPr>
        </p:nvSpPr>
        <p:spPr>
          <a:xfrm>
            <a:off x="0" y="0"/>
            <a:ext cx="9144000" cy="1766700"/>
          </a:xfrm>
          <a:prstGeom prst="rect">
            <a:avLst/>
          </a:prstGeom>
        </p:spPr>
        <p:txBody>
          <a:bodyPr spcFirstLastPara="1" wrap="square" lIns="91425" tIns="91425" rIns="91425" bIns="91425" anchor="b" anchorCtr="0">
            <a:noAutofit/>
          </a:bodyPr>
          <a:lstStyle/>
          <a:p>
            <a:pPr marL="0" lvl="0" indent="0" algn="l" rtl="0">
              <a:lnSpc>
                <a:spcPct val="115833"/>
              </a:lnSpc>
              <a:spcBef>
                <a:spcPts val="0"/>
              </a:spcBef>
              <a:spcAft>
                <a:spcPts val="800"/>
              </a:spcAft>
              <a:buSzPts val="990"/>
              <a:buNone/>
            </a:pPr>
            <a:r>
              <a:rPr lang="en" sz="5500" b="1">
                <a:solidFill>
                  <a:schemeClr val="lt2"/>
                </a:solidFill>
              </a:rPr>
              <a:t>References</a:t>
            </a:r>
            <a:endParaRPr sz="5500" b="1">
              <a:solidFill>
                <a:schemeClr val="lt2"/>
              </a:solidFill>
            </a:endParaRPr>
          </a:p>
        </p:txBody>
      </p:sp>
      <p:sp>
        <p:nvSpPr>
          <p:cNvPr id="434" name="Google Shape;434;p64"/>
          <p:cNvSpPr txBox="1">
            <a:spLocks noGrp="1"/>
          </p:cNvSpPr>
          <p:nvPr>
            <p:ph type="subTitle" idx="4294967295"/>
          </p:nvPr>
        </p:nvSpPr>
        <p:spPr>
          <a:xfrm>
            <a:off x="0" y="1766700"/>
            <a:ext cx="9144000" cy="2379000"/>
          </a:xfrm>
          <a:prstGeom prst="rect">
            <a:avLst/>
          </a:prstGeom>
        </p:spPr>
        <p:txBody>
          <a:bodyPr spcFirstLastPara="1" wrap="square" lIns="457200" tIns="91425" rIns="91425" bIns="91425" anchor="t" anchorCtr="0">
            <a:normAutofit fontScale="25000" lnSpcReduction="10000"/>
          </a:bodyPr>
          <a:lstStyle/>
          <a:p>
            <a:pPr marL="457200" lvl="0" indent="-308463" algn="l" rtl="0">
              <a:lnSpc>
                <a:spcPct val="115833"/>
              </a:lnSpc>
              <a:spcBef>
                <a:spcPts val="0"/>
              </a:spcBef>
              <a:spcAft>
                <a:spcPts val="0"/>
              </a:spcAft>
              <a:buSzPct val="100000"/>
              <a:buFont typeface="Quattrocento Sans"/>
              <a:buChar char="●"/>
            </a:pPr>
            <a:r>
              <a:rPr lang="en" sz="5030" u="sng">
                <a:solidFill>
                  <a:schemeClr val="hlink"/>
                </a:solidFill>
                <a:latin typeface="Quattrocento Sans"/>
                <a:ea typeface="Quattrocento Sans"/>
                <a:cs typeface="Quattrocento Sans"/>
                <a:sym typeface="Quattrocento Sans"/>
                <a:hlinkClick r:id="rId3"/>
              </a:rPr>
              <a:t>https://medium.com/@yennhi95zz/6-the-deployment-phase-of-the-crisp-dm-methodology-a-detailed-discussion-f802a7cb9a0f#:~:text=The%20Deployment%20phase%20of%20the%20CRISP%2DDM%20methodology%20refers%20to,used%20to%20drive%20business%20value</a:t>
            </a:r>
            <a:r>
              <a:rPr lang="en" sz="5030">
                <a:solidFill>
                  <a:schemeClr val="accent1"/>
                </a:solidFill>
                <a:latin typeface="Quattrocento Sans"/>
                <a:ea typeface="Quattrocento Sans"/>
                <a:cs typeface="Quattrocento Sans"/>
                <a:sym typeface="Quattrocento Sans"/>
              </a:rPr>
              <a:t>.</a:t>
            </a:r>
            <a:endParaRPr sz="5030">
              <a:solidFill>
                <a:schemeClr val="accent1"/>
              </a:solidFill>
              <a:latin typeface="Quattrocento Sans"/>
              <a:ea typeface="Quattrocento Sans"/>
              <a:cs typeface="Quattrocento Sans"/>
              <a:sym typeface="Quattrocento Sans"/>
            </a:endParaRPr>
          </a:p>
          <a:p>
            <a:pPr marL="457200" lvl="0" indent="-308463" algn="l" rtl="0">
              <a:lnSpc>
                <a:spcPct val="115833"/>
              </a:lnSpc>
              <a:spcBef>
                <a:spcPts val="0"/>
              </a:spcBef>
              <a:spcAft>
                <a:spcPts val="0"/>
              </a:spcAft>
              <a:buSzPct val="100000"/>
              <a:buFont typeface="Quattrocento Sans"/>
              <a:buChar char="●"/>
            </a:pPr>
            <a:r>
              <a:rPr lang="en" sz="5030" u="sng">
                <a:solidFill>
                  <a:schemeClr val="hlink"/>
                </a:solidFill>
                <a:latin typeface="Quattrocento Sans"/>
                <a:ea typeface="Quattrocento Sans"/>
                <a:cs typeface="Quattrocento Sans"/>
                <a:sym typeface="Quattrocento Sans"/>
                <a:hlinkClick r:id="rId4"/>
              </a:rPr>
              <a:t>https://www.datascience-pm.com/crisp-dm-2/</a:t>
            </a:r>
            <a:endParaRPr sz="5030">
              <a:solidFill>
                <a:schemeClr val="accent1"/>
              </a:solidFill>
              <a:latin typeface="Quattrocento Sans"/>
              <a:ea typeface="Quattrocento Sans"/>
              <a:cs typeface="Quattrocento Sans"/>
              <a:sym typeface="Quattrocento Sans"/>
            </a:endParaRPr>
          </a:p>
          <a:p>
            <a:pPr marL="457200" lvl="0" indent="-308463" algn="l" rtl="0">
              <a:lnSpc>
                <a:spcPct val="115833"/>
              </a:lnSpc>
              <a:spcBef>
                <a:spcPts val="0"/>
              </a:spcBef>
              <a:spcAft>
                <a:spcPts val="0"/>
              </a:spcAft>
              <a:buSzPct val="100000"/>
              <a:buFont typeface="Quattrocento Sans"/>
              <a:buChar char="●"/>
            </a:pPr>
            <a:r>
              <a:rPr lang="en" sz="5030" u="sng">
                <a:solidFill>
                  <a:schemeClr val="hlink"/>
                </a:solidFill>
                <a:latin typeface="Quattrocento Sans"/>
                <a:ea typeface="Quattrocento Sans"/>
                <a:cs typeface="Quattrocento Sans"/>
                <a:sym typeface="Quattrocento Sans"/>
                <a:hlinkClick r:id="rId5"/>
              </a:rPr>
              <a:t>https://www.sv-europe.com/crisp-dm-methodology/</a:t>
            </a:r>
            <a:endParaRPr sz="5030">
              <a:solidFill>
                <a:schemeClr val="accent1"/>
              </a:solidFill>
              <a:latin typeface="Quattrocento Sans"/>
              <a:ea typeface="Quattrocento Sans"/>
              <a:cs typeface="Quattrocento Sans"/>
              <a:sym typeface="Quattrocento Sans"/>
            </a:endParaRPr>
          </a:p>
          <a:p>
            <a:pPr marL="457200" lvl="0" indent="-308463" algn="l" rtl="0">
              <a:lnSpc>
                <a:spcPct val="115833"/>
              </a:lnSpc>
              <a:spcBef>
                <a:spcPts val="0"/>
              </a:spcBef>
              <a:spcAft>
                <a:spcPts val="0"/>
              </a:spcAft>
              <a:buSzPct val="100000"/>
              <a:buFont typeface="Quattrocento Sans"/>
              <a:buChar char="●"/>
            </a:pPr>
            <a:r>
              <a:rPr lang="en" sz="5030" u="sng">
                <a:solidFill>
                  <a:schemeClr val="hlink"/>
                </a:solidFill>
                <a:latin typeface="Quattrocento Sans"/>
                <a:ea typeface="Quattrocento Sans"/>
                <a:cs typeface="Quattrocento Sans"/>
                <a:sym typeface="Quattrocento Sans"/>
                <a:hlinkClick r:id="rId6"/>
              </a:rPr>
              <a:t>https://medium.com/the-modern-scientist/the-crisp-dm-framework-a-comprehensive-guide-for-data-mining-success-3b52a3edb3d0</a:t>
            </a:r>
            <a:endParaRPr sz="5030">
              <a:solidFill>
                <a:schemeClr val="accent1"/>
              </a:solidFill>
              <a:latin typeface="Quattrocento Sans"/>
              <a:ea typeface="Quattrocento Sans"/>
              <a:cs typeface="Quattrocento Sans"/>
              <a:sym typeface="Quattrocento Sans"/>
            </a:endParaRPr>
          </a:p>
          <a:p>
            <a:pPr marL="457200" lvl="0" indent="-308463" algn="l" rtl="0">
              <a:lnSpc>
                <a:spcPct val="115833"/>
              </a:lnSpc>
              <a:spcBef>
                <a:spcPts val="0"/>
              </a:spcBef>
              <a:spcAft>
                <a:spcPts val="0"/>
              </a:spcAft>
              <a:buSzPct val="100000"/>
              <a:buFont typeface="Quattrocento Sans"/>
              <a:buChar char="●"/>
            </a:pPr>
            <a:r>
              <a:rPr lang="en" sz="5030" u="sng">
                <a:solidFill>
                  <a:schemeClr val="hlink"/>
                </a:solidFill>
                <a:latin typeface="Quattrocento Sans"/>
                <a:ea typeface="Quattrocento Sans"/>
                <a:cs typeface="Quattrocento Sans"/>
                <a:sym typeface="Quattrocento Sans"/>
                <a:hlinkClick r:id="rId7"/>
              </a:rPr>
              <a:t>https://medium.com/marketingdatascience/kdd-semma-crisp-dm%E4%B9%8B%E6%AF%94%E8%BC%83-3d9166bceaf4</a:t>
            </a:r>
            <a:endParaRPr sz="5030">
              <a:solidFill>
                <a:schemeClr val="accent1"/>
              </a:solidFill>
              <a:latin typeface="Quattrocento Sans"/>
              <a:ea typeface="Quattrocento Sans"/>
              <a:cs typeface="Quattrocento Sans"/>
              <a:sym typeface="Quattrocento Sans"/>
            </a:endParaRPr>
          </a:p>
          <a:p>
            <a:pPr marL="0" lvl="0" indent="0" algn="l" rtl="0">
              <a:lnSpc>
                <a:spcPct val="115833"/>
              </a:lnSpc>
              <a:spcBef>
                <a:spcPts val="800"/>
              </a:spcBef>
              <a:spcAft>
                <a:spcPts val="0"/>
              </a:spcAft>
              <a:buNone/>
            </a:pPr>
            <a:endParaRPr sz="2000">
              <a:solidFill>
                <a:schemeClr val="accent1"/>
              </a:solidFill>
              <a:latin typeface="Quattrocento Sans"/>
              <a:ea typeface="Quattrocento Sans"/>
              <a:cs typeface="Quattrocento Sans"/>
              <a:sym typeface="Quattrocento Sans"/>
            </a:endParaRPr>
          </a:p>
          <a:p>
            <a:pPr marL="457200" lvl="0" indent="0" algn="l" rtl="0">
              <a:lnSpc>
                <a:spcPct val="115833"/>
              </a:lnSpc>
              <a:spcBef>
                <a:spcPts val="800"/>
              </a:spcBef>
              <a:spcAft>
                <a:spcPts val="800"/>
              </a:spcAft>
              <a:buNone/>
            </a:pPr>
            <a:endParaRPr sz="2000">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0" y="-9575"/>
            <a:ext cx="9143999" cy="510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0" y="-18615"/>
            <a:ext cx="9178601" cy="51621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0" y="0"/>
            <a:ext cx="9144000" cy="51378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a:blip r:embed="rId3">
            <a:alphaModFix/>
          </a:blip>
          <a:stretch>
            <a:fillRect/>
          </a:stretch>
        </p:blipFill>
        <p:spPr>
          <a:xfrm>
            <a:off x="0" y="-72450"/>
            <a:ext cx="9144000" cy="5215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5"/>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6043</Words>
  <Application>Microsoft Office PowerPoint</Application>
  <PresentationFormat>On-screen Show (16:9)</PresentationFormat>
  <Paragraphs>370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Open Sans</vt:lpstr>
      <vt:lpstr>Arial</vt:lpstr>
      <vt:lpstr>Economica</vt:lpstr>
      <vt:lpstr>Roboto</vt:lpstr>
      <vt:lpstr>Quattrocento Sans</vt:lpstr>
      <vt:lpstr>Times New Roman</vt:lpstr>
      <vt:lpstr>Luxe</vt:lpstr>
      <vt:lpstr>Mini Project 2 Prescriptive Analytics -Delivering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Understanding</vt:lpstr>
      <vt:lpstr>Identifying Key Stakeholder</vt:lpstr>
      <vt:lpstr>Identifying Key Stakeholder</vt:lpstr>
      <vt:lpstr>Identify Factors</vt:lpstr>
      <vt:lpstr>Key Deliverables</vt:lpstr>
      <vt:lpstr>Project Success Criteria</vt:lpstr>
      <vt:lpstr>Data Understanding</vt:lpstr>
      <vt:lpstr>PowerPoint Presentation</vt:lpstr>
      <vt:lpstr>PowerPoint Presentation</vt:lpstr>
      <vt:lpstr>Data Preparation </vt:lpstr>
      <vt:lpstr>Data Preparation</vt:lpstr>
      <vt:lpstr>Modeling </vt:lpstr>
      <vt:lpstr>Modeling</vt:lpstr>
      <vt:lpstr>Modeling</vt:lpstr>
      <vt:lpstr>Collaborative Filtering</vt:lpstr>
      <vt:lpstr>Content Based Filtering</vt:lpstr>
      <vt:lpstr>PowerPoint Presentation</vt:lpstr>
      <vt:lpstr>Evaluation </vt:lpstr>
      <vt:lpstr> Evaluate Results</vt:lpstr>
      <vt:lpstr>  Review Process</vt:lpstr>
      <vt:lpstr>  Testing / Validation</vt:lpstr>
      <vt:lpstr>User Feedback Satisfaction (Likes)</vt:lpstr>
      <vt:lpstr>  Determine Next Steps</vt:lpstr>
      <vt:lpstr>Minimum Viable Product</vt:lpstr>
      <vt:lpstr>MVP (Minimum Viable Product)</vt:lpstr>
      <vt:lpstr>PowerPoint Presentation</vt:lpstr>
      <vt:lpstr>PowerPoint Presentation</vt:lpstr>
      <vt:lpstr>PowerPoint Presentation</vt:lpstr>
      <vt:lpstr>Deployment</vt:lpstr>
      <vt:lpstr>When is Deployment done</vt:lpstr>
      <vt:lpstr>PowerPoint Presentation</vt:lpstr>
      <vt:lpstr>Deployment strategies</vt:lpstr>
      <vt:lpstr>Deployment (Tangible Results)</vt:lpstr>
      <vt:lpstr>PowerPoint Presentation</vt:lpstr>
      <vt:lpstr>Conclusion</vt:lpstr>
      <vt:lpstr>Conclusion</vt:lpstr>
      <vt:lpstr>THE END — GROUP 3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 Prescriptive Analytics -Delivering Understanding</dc:title>
  <cp:lastModifiedBy>Kai_Jie</cp:lastModifiedBy>
  <cp:revision>1</cp:revision>
  <dcterms:modified xsi:type="dcterms:W3CDTF">2024-05-01T16:40:13Z</dcterms:modified>
</cp:coreProperties>
</file>